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handoutMasterIdLst>
    <p:handoutMasterId r:id="rId15"/>
  </p:handoutMasterIdLst>
  <p:sldIdLst>
    <p:sldId id="717" r:id="rId2"/>
    <p:sldId id="850" r:id="rId3"/>
    <p:sldId id="835" r:id="rId4"/>
    <p:sldId id="261" r:id="rId5"/>
    <p:sldId id="259" r:id="rId6"/>
    <p:sldId id="260" r:id="rId7"/>
    <p:sldId id="851" r:id="rId8"/>
    <p:sldId id="265" r:id="rId9"/>
    <p:sldId id="266" r:id="rId10"/>
    <p:sldId id="267" r:id="rId11"/>
    <p:sldId id="852" r:id="rId12"/>
    <p:sldId id="848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Heavy" panose="020F0502020204030203" pitchFamily="34" charset="0"/>
      <p:bold r:id="rId24"/>
      <p:italic r:id="rId25"/>
      <p:boldItalic r:id="rId26"/>
    </p:embeddedFont>
    <p:embeddedFont>
      <p:font typeface="Montserrat" pitchFamily="2" charset="77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Work Sans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jFm729ZK6ixSeCT00FG2chkiAEi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thi Venkatesan" initials="" lastIdx="6" clrIdx="0"/>
  <p:cmAuthor id="1" name="Vignesh Kannan P" initials="VKP" lastIdx="2" clrIdx="1">
    <p:extLst>
      <p:ext uri="{19B8F6BF-5375-455C-9EA6-DF929625EA0E}">
        <p15:presenceInfo xmlns:p15="http://schemas.microsoft.com/office/powerpoint/2012/main" userId="20d465b45f6de65f" providerId="Windows Live"/>
      </p:ext>
    </p:extLst>
  </p:cmAuthor>
  <p:cmAuthor id="2" name="Pratish Patwardhan" initials="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FF"/>
    <a:srgbClr val="00E0C7"/>
    <a:srgbClr val="00A0EB"/>
    <a:srgbClr val="C6FFF9"/>
    <a:srgbClr val="0098FF"/>
    <a:srgbClr val="2A3950"/>
    <a:srgbClr val="F3F3F3"/>
    <a:srgbClr val="009394"/>
    <a:srgbClr val="006270"/>
    <a:srgbClr val="F16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3" autoAdjust="0"/>
    <p:restoredTop sz="93849" autoAdjust="0"/>
  </p:normalViewPr>
  <p:slideViewPr>
    <p:cSldViewPr snapToGrid="0">
      <p:cViewPr varScale="1">
        <p:scale>
          <a:sx n="92" d="100"/>
          <a:sy n="92" d="100"/>
        </p:scale>
        <p:origin x="1208" y="1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098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73" Type="http://customschemas.google.com/relationships/presentationmetadata" Target="meta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font" Target="fonts/font2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1EB23A-AA6C-4C42-8AC6-58F5167F8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C741E-1590-469B-A9C0-BC3489B0E1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5DC8-6371-476B-8608-2ED7B40081F5}" type="datetimeFigureOut">
              <a:rPr lang="en-IN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20/07/23</a:t>
            </a:fld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6F6E0-6704-43A4-B788-162B82D19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F2938-B8B8-4C9B-A0BD-4D7AE04FAA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731D2-8639-4CBF-A48C-96D23DBB848C}" type="slidenum">
              <a:rPr lang="en-IN" smtClean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‹#›</a:t>
            </a:fld>
            <a:endParaRPr lang="en-IN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782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 pitchFamily="34" charset="0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 pitchFamily="34" charset="0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Open Sans" panose="020B0606030504020204" pitchFamily="34" charset="0"/>
                <a:ea typeface="Open Sans"/>
                <a:cs typeface="Open Sans"/>
                <a:sym typeface="Open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Open Sans" panose="020B0606030504020204" pitchFamily="34" charset="0"/>
              </a:defRPr>
            </a:lvl1pPr>
          </a:lstStyle>
          <a:p>
            <a:pPr algn="r"/>
            <a:fld id="{00000000-1234-1234-1234-123412341234}" type="slidenum">
              <a:rPr lang="en-US" sz="1200" smtClean="0">
                <a:solidFill>
                  <a:schemeClr val="dk1"/>
                </a:solidFill>
                <a:ea typeface="Open Sans"/>
                <a:cs typeface="Open Sans"/>
                <a:sym typeface="Open Sans"/>
              </a:rPr>
              <a:pPr algn="r"/>
              <a:t>‹#›</a:t>
            </a:fld>
            <a:endParaRPr lang="en-US" sz="1200" dirty="0">
              <a:solidFill>
                <a:schemeClr val="dk1"/>
              </a:solidFill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Work Sans" pitchFamily="2" charset="0"/>
        <a:ea typeface="Work Sans" pitchFamily="2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>
              <a:latin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Open Sans"/>
                <a:cs typeface="Open Sans"/>
                <a:sym typeface="Open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178287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7923d2d7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7923d2d7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7923d2d7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7923d2d7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431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93738"/>
            <a:ext cx="6154738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C3C85-31B6-46B8-BA6B-414ED4DE6CA3}" type="slidenum">
              <a:rPr lang="en-GB" altLang="en-GB" smtClean="0"/>
              <a:pPr/>
              <a:t>12</a:t>
            </a:fld>
            <a:endParaRPr lang="en-GB" altLang="en-GB" dirty="0"/>
          </a:p>
        </p:txBody>
      </p:sp>
    </p:spTree>
    <p:extLst>
      <p:ext uri="{BB962C8B-B14F-4D97-AF65-F5344CB8AC3E}">
        <p14:creationId xmlns:p14="http://schemas.microsoft.com/office/powerpoint/2010/main" val="3080236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7923d2d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57923d2d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6345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25" y="693738"/>
            <a:ext cx="6154738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C3C85-31B6-46B8-BA6B-414ED4DE6CA3}" type="slidenum">
              <a:rPr lang="en-GB" altLang="en-GB" smtClean="0"/>
              <a:pPr/>
              <a:t>3</a:t>
            </a:fld>
            <a:endParaRPr lang="en-GB" altLang="en-GB" dirty="0"/>
          </a:p>
        </p:txBody>
      </p:sp>
    </p:spTree>
    <p:extLst>
      <p:ext uri="{BB962C8B-B14F-4D97-AF65-F5344CB8AC3E}">
        <p14:creationId xmlns:p14="http://schemas.microsoft.com/office/powerpoint/2010/main" val="2354349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7923d2d7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7923d2d7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7923d2d7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7923d2d71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7923d2d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7923d2d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7923d2d7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7923d2d71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22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7923d2d7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7923d2d7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7923d2d7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7923d2d7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1" preserve="1" userDrawn="1">
  <p:cSld name="Cov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3031401-89D0-4A25-BC73-E6EE9EC5456E}"/>
              </a:ext>
            </a:extLst>
          </p:cNvPr>
          <p:cNvSpPr/>
          <p:nvPr userDrawn="1"/>
        </p:nvSpPr>
        <p:spPr>
          <a:xfrm rot="10800000" flipH="1" flipV="1">
            <a:off x="0" y="5760335"/>
            <a:ext cx="1390132" cy="1097665"/>
          </a:xfrm>
          <a:custGeom>
            <a:avLst/>
            <a:gdLst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132" h="1097665">
                <a:moveTo>
                  <a:pt x="1097918" y="1097665"/>
                </a:moveTo>
                <a:lnTo>
                  <a:pt x="0" y="1097665"/>
                </a:lnTo>
                <a:lnTo>
                  <a:pt x="0" y="198205"/>
                </a:lnTo>
                <a:lnTo>
                  <a:pt x="231314" y="0"/>
                </a:lnTo>
                <a:cubicBezTo>
                  <a:pt x="401687" y="483336"/>
                  <a:pt x="978459" y="280872"/>
                  <a:pt x="1390132" y="878508"/>
                </a:cubicBezTo>
                <a:lnTo>
                  <a:pt x="1097918" y="1097665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36ADE41-A8BD-47BA-8D58-7399B5087132}"/>
              </a:ext>
            </a:extLst>
          </p:cNvPr>
          <p:cNvSpPr/>
          <p:nvPr userDrawn="1"/>
        </p:nvSpPr>
        <p:spPr>
          <a:xfrm flipH="1" flipV="1">
            <a:off x="10801868" y="0"/>
            <a:ext cx="1390132" cy="1097665"/>
          </a:xfrm>
          <a:custGeom>
            <a:avLst/>
            <a:gdLst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132" h="1097665">
                <a:moveTo>
                  <a:pt x="1097918" y="1097665"/>
                </a:moveTo>
                <a:lnTo>
                  <a:pt x="0" y="1097665"/>
                </a:lnTo>
                <a:lnTo>
                  <a:pt x="0" y="198205"/>
                </a:lnTo>
                <a:lnTo>
                  <a:pt x="231314" y="0"/>
                </a:lnTo>
                <a:cubicBezTo>
                  <a:pt x="401687" y="483336"/>
                  <a:pt x="978459" y="280872"/>
                  <a:pt x="1390132" y="878508"/>
                </a:cubicBezTo>
                <a:lnTo>
                  <a:pt x="1097918" y="1097665"/>
                </a:lnTo>
                <a:close/>
              </a:path>
            </a:pathLst>
          </a:custGeom>
          <a:solidFill>
            <a:srgbClr val="00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B49318-6856-75B3-A17A-23D3168D7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942923"/>
            <a:ext cx="10515600" cy="646331"/>
          </a:xfrm>
          <a:prstGeom prst="rect">
            <a:avLst/>
          </a:prstGeom>
        </p:spPr>
        <p:txBody>
          <a:bodyPr anchor="b">
            <a:spAutoFit/>
          </a:bodyPr>
          <a:lstStyle>
            <a:lvl1pPr algn="ctr">
              <a:defRPr sz="4000" baseline="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9DA1641E-0F82-F608-2A8F-335419365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81329"/>
            <a:ext cx="10515600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2000" baseline="0">
                <a:latin typeface="Work Sans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" name="Google Shape;55;p40">
            <a:extLst>
              <a:ext uri="{FF2B5EF4-FFF2-40B4-BE49-F238E27FC236}">
                <a16:creationId xmlns:a16="http://schemas.microsoft.com/office/drawing/2014/main" id="{6F357B32-90B2-AF66-7B68-147099A5FD67}"/>
              </a:ext>
            </a:extLst>
          </p:cNvPr>
          <p:cNvSpPr/>
          <p:nvPr userDrawn="1"/>
        </p:nvSpPr>
        <p:spPr>
          <a:xfrm>
            <a:off x="-1840140" y="616675"/>
            <a:ext cx="1528263" cy="3764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#006270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55;p40">
            <a:extLst>
              <a:ext uri="{FF2B5EF4-FFF2-40B4-BE49-F238E27FC236}">
                <a16:creationId xmlns:a16="http://schemas.microsoft.com/office/drawing/2014/main" id="{AC11B101-A5C1-EBA9-349E-C3545D3DDCA5}"/>
              </a:ext>
            </a:extLst>
          </p:cNvPr>
          <p:cNvSpPr/>
          <p:nvPr userDrawn="1"/>
        </p:nvSpPr>
        <p:spPr>
          <a:xfrm>
            <a:off x="-1840140" y="1048475"/>
            <a:ext cx="1528263" cy="3764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#009394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55;p40">
            <a:extLst>
              <a:ext uri="{FF2B5EF4-FFF2-40B4-BE49-F238E27FC236}">
                <a16:creationId xmlns:a16="http://schemas.microsoft.com/office/drawing/2014/main" id="{88FAE34A-5AD9-59E0-B749-D392CEC394CA}"/>
              </a:ext>
            </a:extLst>
          </p:cNvPr>
          <p:cNvSpPr/>
          <p:nvPr userDrawn="1"/>
        </p:nvSpPr>
        <p:spPr>
          <a:xfrm>
            <a:off x="-1840140" y="1480275"/>
            <a:ext cx="1528263" cy="3764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#00E0C7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55;p40">
            <a:extLst>
              <a:ext uri="{FF2B5EF4-FFF2-40B4-BE49-F238E27FC236}">
                <a16:creationId xmlns:a16="http://schemas.microsoft.com/office/drawing/2014/main" id="{466D6893-1284-AEAA-F5A3-F8E9F90B7DAB}"/>
              </a:ext>
            </a:extLst>
          </p:cNvPr>
          <p:cNvSpPr/>
          <p:nvPr userDrawn="1"/>
        </p:nvSpPr>
        <p:spPr>
          <a:xfrm>
            <a:off x="-1840140" y="1912075"/>
            <a:ext cx="1528263" cy="3764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#AFF5FF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55;p40">
            <a:extLst>
              <a:ext uri="{FF2B5EF4-FFF2-40B4-BE49-F238E27FC236}">
                <a16:creationId xmlns:a16="http://schemas.microsoft.com/office/drawing/2014/main" id="{4DFFE353-C841-899D-D2C2-DA308F01F374}"/>
              </a:ext>
            </a:extLst>
          </p:cNvPr>
          <p:cNvSpPr/>
          <p:nvPr userDrawn="1"/>
        </p:nvSpPr>
        <p:spPr>
          <a:xfrm>
            <a:off x="-1840140" y="184875"/>
            <a:ext cx="1528263" cy="3764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#2A3950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55;p40">
            <a:extLst>
              <a:ext uri="{FF2B5EF4-FFF2-40B4-BE49-F238E27FC236}">
                <a16:creationId xmlns:a16="http://schemas.microsoft.com/office/drawing/2014/main" id="{2AAE5F47-D5D7-1970-62EC-C05B84FD8529}"/>
              </a:ext>
            </a:extLst>
          </p:cNvPr>
          <p:cNvSpPr/>
          <p:nvPr userDrawn="1"/>
        </p:nvSpPr>
        <p:spPr>
          <a:xfrm>
            <a:off x="-1840140" y="2343875"/>
            <a:ext cx="1528263" cy="376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#F3F3F3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2723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vider 1" preserve="1" userDrawn="1">
  <p:cSld name="Thankyou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7A6C1BF-2A9F-4CE1-AD3E-F9B3EBE23E71}"/>
              </a:ext>
            </a:extLst>
          </p:cNvPr>
          <p:cNvSpPr/>
          <p:nvPr userDrawn="1"/>
        </p:nvSpPr>
        <p:spPr>
          <a:xfrm rot="10800000" flipH="1" flipV="1">
            <a:off x="0" y="5760335"/>
            <a:ext cx="1390132" cy="1097665"/>
          </a:xfrm>
          <a:custGeom>
            <a:avLst/>
            <a:gdLst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132" h="1097665">
                <a:moveTo>
                  <a:pt x="1097918" y="1097665"/>
                </a:moveTo>
                <a:lnTo>
                  <a:pt x="0" y="1097665"/>
                </a:lnTo>
                <a:lnTo>
                  <a:pt x="0" y="198205"/>
                </a:lnTo>
                <a:lnTo>
                  <a:pt x="231314" y="0"/>
                </a:lnTo>
                <a:cubicBezTo>
                  <a:pt x="401687" y="483336"/>
                  <a:pt x="978459" y="280872"/>
                  <a:pt x="1390132" y="878508"/>
                </a:cubicBezTo>
                <a:lnTo>
                  <a:pt x="1097918" y="1097665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D042F70-0DF7-4B1D-A3FE-B2497AF9346F}"/>
              </a:ext>
            </a:extLst>
          </p:cNvPr>
          <p:cNvSpPr/>
          <p:nvPr userDrawn="1"/>
        </p:nvSpPr>
        <p:spPr>
          <a:xfrm flipH="1" flipV="1">
            <a:off x="10801868" y="0"/>
            <a:ext cx="1390132" cy="1097665"/>
          </a:xfrm>
          <a:custGeom>
            <a:avLst/>
            <a:gdLst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  <a:gd name="connsiteX0" fmla="*/ 1097918 w 1390132"/>
              <a:gd name="connsiteY0" fmla="*/ 1097665 h 1097665"/>
              <a:gd name="connsiteX1" fmla="*/ 0 w 1390132"/>
              <a:gd name="connsiteY1" fmla="*/ 1097665 h 1097665"/>
              <a:gd name="connsiteX2" fmla="*/ 0 w 1390132"/>
              <a:gd name="connsiteY2" fmla="*/ 198205 h 1097665"/>
              <a:gd name="connsiteX3" fmla="*/ 231314 w 1390132"/>
              <a:gd name="connsiteY3" fmla="*/ 0 h 1097665"/>
              <a:gd name="connsiteX4" fmla="*/ 1390132 w 1390132"/>
              <a:gd name="connsiteY4" fmla="*/ 878508 h 1097665"/>
              <a:gd name="connsiteX5" fmla="*/ 1097918 w 1390132"/>
              <a:gd name="connsiteY5" fmla="*/ 1097665 h 109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0132" h="1097665">
                <a:moveTo>
                  <a:pt x="1097918" y="1097665"/>
                </a:moveTo>
                <a:lnTo>
                  <a:pt x="0" y="1097665"/>
                </a:lnTo>
                <a:lnTo>
                  <a:pt x="0" y="198205"/>
                </a:lnTo>
                <a:lnTo>
                  <a:pt x="231314" y="0"/>
                </a:lnTo>
                <a:cubicBezTo>
                  <a:pt x="401687" y="483336"/>
                  <a:pt x="978459" y="280872"/>
                  <a:pt x="1390132" y="878508"/>
                </a:cubicBezTo>
                <a:lnTo>
                  <a:pt x="1097918" y="1097665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Google Shape;55;p40">
            <a:extLst>
              <a:ext uri="{FF2B5EF4-FFF2-40B4-BE49-F238E27FC236}">
                <a16:creationId xmlns:a16="http://schemas.microsoft.com/office/drawing/2014/main" id="{9D567370-9B4B-8A37-A2D5-20896D7C70D9}"/>
              </a:ext>
            </a:extLst>
          </p:cNvPr>
          <p:cNvSpPr/>
          <p:nvPr userDrawn="1"/>
        </p:nvSpPr>
        <p:spPr>
          <a:xfrm>
            <a:off x="-1840140" y="616675"/>
            <a:ext cx="1528263" cy="3764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#006270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55;p40">
            <a:extLst>
              <a:ext uri="{FF2B5EF4-FFF2-40B4-BE49-F238E27FC236}">
                <a16:creationId xmlns:a16="http://schemas.microsoft.com/office/drawing/2014/main" id="{0A91047A-ACB9-0238-951A-872C861E2DB6}"/>
              </a:ext>
            </a:extLst>
          </p:cNvPr>
          <p:cNvSpPr/>
          <p:nvPr userDrawn="1"/>
        </p:nvSpPr>
        <p:spPr>
          <a:xfrm>
            <a:off x="-1840140" y="1048475"/>
            <a:ext cx="1528263" cy="3764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#009394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3" name="Google Shape;55;p40">
            <a:extLst>
              <a:ext uri="{FF2B5EF4-FFF2-40B4-BE49-F238E27FC236}">
                <a16:creationId xmlns:a16="http://schemas.microsoft.com/office/drawing/2014/main" id="{55BAB9A4-7642-C413-B851-1A5C9475069F}"/>
              </a:ext>
            </a:extLst>
          </p:cNvPr>
          <p:cNvSpPr/>
          <p:nvPr userDrawn="1"/>
        </p:nvSpPr>
        <p:spPr>
          <a:xfrm>
            <a:off x="-1840140" y="1480275"/>
            <a:ext cx="1528263" cy="3764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#00E0C7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4" name="Google Shape;55;p40">
            <a:extLst>
              <a:ext uri="{FF2B5EF4-FFF2-40B4-BE49-F238E27FC236}">
                <a16:creationId xmlns:a16="http://schemas.microsoft.com/office/drawing/2014/main" id="{177186EC-0BF6-6065-240D-9946873ADB21}"/>
              </a:ext>
            </a:extLst>
          </p:cNvPr>
          <p:cNvSpPr/>
          <p:nvPr userDrawn="1"/>
        </p:nvSpPr>
        <p:spPr>
          <a:xfrm>
            <a:off x="-1840140" y="1912075"/>
            <a:ext cx="1528263" cy="3764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#AFF5FF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55;p40">
            <a:extLst>
              <a:ext uri="{FF2B5EF4-FFF2-40B4-BE49-F238E27FC236}">
                <a16:creationId xmlns:a16="http://schemas.microsoft.com/office/drawing/2014/main" id="{60A2F4D6-EA9A-F5C5-ABAC-FAB95568B0A2}"/>
              </a:ext>
            </a:extLst>
          </p:cNvPr>
          <p:cNvSpPr/>
          <p:nvPr userDrawn="1"/>
        </p:nvSpPr>
        <p:spPr>
          <a:xfrm>
            <a:off x="-1840140" y="184875"/>
            <a:ext cx="1528263" cy="3764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#2A3950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6" name="Google Shape;55;p40">
            <a:extLst>
              <a:ext uri="{FF2B5EF4-FFF2-40B4-BE49-F238E27FC236}">
                <a16:creationId xmlns:a16="http://schemas.microsoft.com/office/drawing/2014/main" id="{7DB20950-EF7C-BCAA-0DBC-B279B7B497C3}"/>
              </a:ext>
            </a:extLst>
          </p:cNvPr>
          <p:cNvSpPr/>
          <p:nvPr userDrawn="1"/>
        </p:nvSpPr>
        <p:spPr>
          <a:xfrm>
            <a:off x="-1840140" y="2343875"/>
            <a:ext cx="1528263" cy="376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#F3F3F3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2" descr="Premium Vector | Artificial intelligence concept ai machine learning  analysis information digital brain">
            <a:extLst>
              <a:ext uri="{FF2B5EF4-FFF2-40B4-BE49-F238E27FC236}">
                <a16:creationId xmlns:a16="http://schemas.microsoft.com/office/drawing/2014/main" id="{7FF9D8FC-AA53-6828-AE9A-BCAA01A09C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941" y="2988542"/>
            <a:ext cx="2868118" cy="225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361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3033EC-B920-46CC-BA7A-3AD145D40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1973"/>
            <a:ext cx="11430000" cy="640080"/>
          </a:xfrm>
          <a:prstGeom prst="rect">
            <a:avLst/>
          </a:prstGeom>
        </p:spPr>
        <p:txBody>
          <a:bodyPr wrap="square" lIns="0" rIns="0" anchor="ctr">
            <a:noAutofit/>
          </a:bodyPr>
          <a:lstStyle>
            <a:lvl1pPr algn="ctr">
              <a:defRPr lang="en-IN" baseline="0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918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17;p36">
            <a:extLst>
              <a:ext uri="{FF2B5EF4-FFF2-40B4-BE49-F238E27FC236}">
                <a16:creationId xmlns:a16="http://schemas.microsoft.com/office/drawing/2014/main" id="{FB2CE75F-F31E-4A1F-987F-29D600C6EF43}"/>
              </a:ext>
            </a:extLst>
          </p:cNvPr>
          <p:cNvCxnSpPr>
            <a:cxnSpLocks/>
          </p:cNvCxnSpPr>
          <p:nvPr userDrawn="1"/>
        </p:nvCxnSpPr>
        <p:spPr>
          <a:xfrm>
            <a:off x="381000" y="6365612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CDCF964-3231-4C59-BA1C-16386E7AA383}"/>
              </a:ext>
            </a:extLst>
          </p:cNvPr>
          <p:cNvSpPr>
            <a:spLocks noChangeAspect="1"/>
          </p:cNvSpPr>
          <p:nvPr userDrawn="1"/>
        </p:nvSpPr>
        <p:spPr>
          <a:xfrm rot="10800000" flipV="1">
            <a:off x="11532944" y="6220646"/>
            <a:ext cx="278056" cy="63735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Google Shape;18;p36"/>
          <p:cNvSpPr txBox="1">
            <a:spLocks/>
          </p:cNvSpPr>
          <p:nvPr/>
        </p:nvSpPr>
        <p:spPr>
          <a:xfrm>
            <a:off x="11532944" y="6495766"/>
            <a:ext cx="278056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 b="0" i="0" u="none" strike="noStrike" cap="none" baseline="0">
                <a:solidFill>
                  <a:schemeClr val="tx1"/>
                </a:solidFill>
                <a:latin typeface="Open Sans" panose="020B0606030504020204" pitchFamily="34" charset="0"/>
                <a:ea typeface="Open Sans"/>
                <a:cs typeface="Open Sans"/>
                <a:sym typeface="Open Sans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100" b="0" i="0" u="none" strike="noStrike" cap="none" baseline="0" dirty="0">
              <a:solidFill>
                <a:schemeClr val="tx1"/>
              </a:solidFill>
              <a:latin typeface="Open Sans" panose="020B060603050402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7A6B301-34F9-476B-BF28-64ACB81C3B5A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221765"/>
          </a:xfrm>
          <a:prstGeom prst="rect">
            <a:avLst/>
          </a:pr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2" name="Footer">
            <a:extLst>
              <a:ext uri="{FF2B5EF4-FFF2-40B4-BE49-F238E27FC236}">
                <a16:creationId xmlns:a16="http://schemas.microsoft.com/office/drawing/2014/main" id="{49EFFE6C-A2D1-4FAA-AAD2-83E13E7D4C8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030913" y="6488071"/>
            <a:ext cx="139140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 anchorCtr="0">
            <a:noAutofit/>
          </a:bodyPr>
          <a:lstStyle>
            <a:lvl1pPr>
              <a:defRPr sz="1300">
                <a:solidFill>
                  <a:schemeClr val="tx2"/>
                </a:solidFill>
                <a:latin typeface="Palatino Linotype" panose="02040502050505030304" pitchFamily="18" charset="0"/>
              </a:defRPr>
            </a:lvl1pPr>
            <a:lvl2pPr marL="742950" indent="-285750">
              <a:defRPr sz="1300">
                <a:solidFill>
                  <a:schemeClr val="tx2"/>
                </a:solidFill>
                <a:latin typeface="Palatino Linotype" panose="02040502050505030304" pitchFamily="18" charset="0"/>
              </a:defRPr>
            </a:lvl2pPr>
            <a:lvl3pPr marL="1143000" indent="-228600">
              <a:defRPr sz="1300">
                <a:solidFill>
                  <a:schemeClr val="tx2"/>
                </a:solidFill>
                <a:latin typeface="Palatino Linotype" panose="02040502050505030304" pitchFamily="18" charset="0"/>
              </a:defRPr>
            </a:lvl3pPr>
            <a:lvl4pPr marL="1600200" indent="-228600">
              <a:defRPr sz="1300">
                <a:solidFill>
                  <a:schemeClr val="tx2"/>
                </a:solidFill>
                <a:latin typeface="Palatino Linotype" panose="02040502050505030304" pitchFamily="18" charset="0"/>
              </a:defRPr>
            </a:lvl4pPr>
            <a:lvl5pPr marL="2057400" indent="-228600">
              <a:defRPr sz="1300">
                <a:solidFill>
                  <a:schemeClr val="tx2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2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2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2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2"/>
                </a:solidFill>
                <a:latin typeface="Palatino Linotype" panose="0204050205050503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 pitchFamily="2" charset="0"/>
                <a:ea typeface="Lato Light" panose="020F0502020204030203" pitchFamily="34" charset="0"/>
                <a:cs typeface="Lato Light" panose="020F0502020204030203" pitchFamily="34" charset="0"/>
              </a:rPr>
              <a:t>Private &amp; Confidential</a:t>
            </a:r>
          </a:p>
        </p:txBody>
      </p:sp>
      <p:cxnSp>
        <p:nvCxnSpPr>
          <p:cNvPr id="15" name="Google Shape;17;p36">
            <a:extLst>
              <a:ext uri="{FF2B5EF4-FFF2-40B4-BE49-F238E27FC236}">
                <a16:creationId xmlns:a16="http://schemas.microsoft.com/office/drawing/2014/main" id="{FADB241B-ECC8-4A9A-9A2B-937D2732FBB1}"/>
              </a:ext>
            </a:extLst>
          </p:cNvPr>
          <p:cNvCxnSpPr>
            <a:cxnSpLocks/>
          </p:cNvCxnSpPr>
          <p:nvPr userDrawn="1"/>
        </p:nvCxnSpPr>
        <p:spPr>
          <a:xfrm>
            <a:off x="381000" y="944245"/>
            <a:ext cx="11430000" cy="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Google Shape;55;p40">
            <a:extLst>
              <a:ext uri="{FF2B5EF4-FFF2-40B4-BE49-F238E27FC236}">
                <a16:creationId xmlns:a16="http://schemas.microsoft.com/office/drawing/2014/main" id="{6D519E04-DB09-9767-71FF-06AF61D284FF}"/>
              </a:ext>
            </a:extLst>
          </p:cNvPr>
          <p:cNvSpPr/>
          <p:nvPr userDrawn="1"/>
        </p:nvSpPr>
        <p:spPr>
          <a:xfrm>
            <a:off x="-1840140" y="616675"/>
            <a:ext cx="1528263" cy="3764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#006270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55;p40">
            <a:extLst>
              <a:ext uri="{FF2B5EF4-FFF2-40B4-BE49-F238E27FC236}">
                <a16:creationId xmlns:a16="http://schemas.microsoft.com/office/drawing/2014/main" id="{0421194C-1496-0C20-D7D0-82E1A0A9CC06}"/>
              </a:ext>
            </a:extLst>
          </p:cNvPr>
          <p:cNvSpPr/>
          <p:nvPr userDrawn="1"/>
        </p:nvSpPr>
        <p:spPr>
          <a:xfrm>
            <a:off x="-1840140" y="1048475"/>
            <a:ext cx="1528263" cy="37645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#009394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55;p40">
            <a:extLst>
              <a:ext uri="{FF2B5EF4-FFF2-40B4-BE49-F238E27FC236}">
                <a16:creationId xmlns:a16="http://schemas.microsoft.com/office/drawing/2014/main" id="{EE49FF3B-6FC2-ADDE-41E4-F22F239AE9C3}"/>
              </a:ext>
            </a:extLst>
          </p:cNvPr>
          <p:cNvSpPr/>
          <p:nvPr userDrawn="1"/>
        </p:nvSpPr>
        <p:spPr>
          <a:xfrm>
            <a:off x="-1840140" y="1480275"/>
            <a:ext cx="1528263" cy="3764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#00E0C7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55;p40">
            <a:extLst>
              <a:ext uri="{FF2B5EF4-FFF2-40B4-BE49-F238E27FC236}">
                <a16:creationId xmlns:a16="http://schemas.microsoft.com/office/drawing/2014/main" id="{1A93DF84-CEF2-489E-573C-370C53C58C5E}"/>
              </a:ext>
            </a:extLst>
          </p:cNvPr>
          <p:cNvSpPr/>
          <p:nvPr userDrawn="1"/>
        </p:nvSpPr>
        <p:spPr>
          <a:xfrm>
            <a:off x="-1840140" y="1912075"/>
            <a:ext cx="1528263" cy="3764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#AFF5FF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55;p40">
            <a:extLst>
              <a:ext uri="{FF2B5EF4-FFF2-40B4-BE49-F238E27FC236}">
                <a16:creationId xmlns:a16="http://schemas.microsoft.com/office/drawing/2014/main" id="{A452BCA1-04C1-2F66-6F32-677EDB6F7CEE}"/>
              </a:ext>
            </a:extLst>
          </p:cNvPr>
          <p:cNvSpPr/>
          <p:nvPr userDrawn="1"/>
        </p:nvSpPr>
        <p:spPr>
          <a:xfrm>
            <a:off x="-1840140" y="184875"/>
            <a:ext cx="1528263" cy="3764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#2A3950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12" name="Google Shape;55;p40">
            <a:extLst>
              <a:ext uri="{FF2B5EF4-FFF2-40B4-BE49-F238E27FC236}">
                <a16:creationId xmlns:a16="http://schemas.microsoft.com/office/drawing/2014/main" id="{032DB8CF-877E-968C-E51E-0611D4FAA71C}"/>
              </a:ext>
            </a:extLst>
          </p:cNvPr>
          <p:cNvSpPr/>
          <p:nvPr userDrawn="1"/>
        </p:nvSpPr>
        <p:spPr>
          <a:xfrm>
            <a:off x="-1840140" y="2343875"/>
            <a:ext cx="1528263" cy="3764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marL="0" marR="0" lvl="0" indent="0" algn="ctr" defTabSz="9144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Work Sans" pitchFamily="2" charset="0"/>
                <a:ea typeface="Open Sans"/>
                <a:cs typeface="Open Sans"/>
                <a:sym typeface="Open Sans"/>
              </a:rPr>
              <a:t>#F3F3F3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2782233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5" r:id="rId2"/>
    <p:sldLayoutId id="2147483667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90000"/>
        </a:lnSpc>
        <a:spcBef>
          <a:spcPts val="0"/>
        </a:spcBef>
        <a:spcAft>
          <a:spcPts val="0"/>
        </a:spcAft>
        <a:buClr>
          <a:srgbClr val="2327A7"/>
        </a:buClr>
        <a:buSzPts val="2000"/>
        <a:buFont typeface="Montserrat"/>
        <a:buNone/>
        <a:defRPr sz="2000" b="1" i="0" u="none" strike="noStrike" cap="none" baseline="0" dirty="0">
          <a:solidFill>
            <a:schemeClr val="accent1"/>
          </a:solidFill>
          <a:latin typeface="Work Sans" pitchFamily="2" charset="0"/>
          <a:ea typeface="Montserrat"/>
          <a:cs typeface="Arial"/>
          <a:sym typeface="Montserrat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40">
          <p15:clr>
            <a:srgbClr val="F26B43"/>
          </p15:clr>
        </p15:guide>
        <p15:guide id="2" pos="7440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826">
          <p15:clr>
            <a:srgbClr val="F26B43"/>
          </p15:clr>
        </p15:guide>
        <p15:guide id="5" orient="horz" pos="3923">
          <p15:clr>
            <a:srgbClr val="F26B43"/>
          </p15:clr>
        </p15:guide>
        <p15:guide id="6" pos="3840">
          <p15:clr>
            <a:srgbClr val="F26B43"/>
          </p15:clr>
        </p15:guide>
        <p15:guide id="7" pos="3696">
          <p15:clr>
            <a:srgbClr val="F26B43"/>
          </p15:clr>
        </p15:guide>
        <p15:guide id="8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75BD08-64EC-491B-ABA0-DD3AA75487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347633"/>
            <a:ext cx="10515600" cy="646331"/>
          </a:xfrm>
          <a:solidFill>
            <a:schemeClr val="lt1"/>
          </a:solidFill>
        </p:spPr>
        <p:txBody>
          <a:bodyPr/>
          <a:lstStyle/>
          <a:p>
            <a:r>
              <a:rPr lang="en-IN" dirty="0" err="1">
                <a:solidFill>
                  <a:srgbClr val="00A9FF"/>
                </a:solidFill>
              </a:rPr>
              <a:t>SeedSmart</a:t>
            </a:r>
            <a:endParaRPr lang="en-IN" dirty="0">
              <a:solidFill>
                <a:srgbClr val="00A9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0A134A1-C70E-E59D-B3A8-BE78D450E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296" y="4107670"/>
            <a:ext cx="11606784" cy="769441"/>
          </a:xfrm>
        </p:spPr>
        <p:txBody>
          <a:bodyPr/>
          <a:lstStyle/>
          <a:p>
            <a:r>
              <a:rPr lang="en-IN" sz="2200" dirty="0"/>
              <a:t>A powerful yet simple analytics tool for VC &amp; PE Funds to scan, </a:t>
            </a:r>
            <a:br>
              <a:rPr lang="en-IN" sz="2200" dirty="0"/>
            </a:br>
            <a:r>
              <a:rPr lang="en-IN" sz="2200" dirty="0" err="1"/>
              <a:t>analyze</a:t>
            </a:r>
            <a:r>
              <a:rPr lang="en-IN" sz="2200" dirty="0"/>
              <a:t>, and review Ventures! </a:t>
            </a:r>
          </a:p>
        </p:txBody>
      </p:sp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B527AA00-9CF8-A9B5-A941-84D1AA73AF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239"/>
          <a:stretch/>
        </p:blipFill>
        <p:spPr>
          <a:xfrm>
            <a:off x="4468674" y="1706109"/>
            <a:ext cx="3254651" cy="152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29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/>
          </p:nvPr>
        </p:nvSpPr>
        <p:spPr>
          <a:xfrm>
            <a:off x="381000" y="304165"/>
            <a:ext cx="11430000" cy="640080"/>
          </a:xfrm>
        </p:spPr>
        <p:txBody>
          <a:bodyPr/>
          <a:lstStyle/>
          <a:p>
            <a:r>
              <a:rPr lang="en-GB" sz="2800" dirty="0"/>
              <a:t>KPIs or Roadmap ahead</a:t>
            </a:r>
          </a:p>
        </p:txBody>
      </p:sp>
      <p:sp>
        <p:nvSpPr>
          <p:cNvPr id="3" name="Freeform: Shape 92">
            <a:extLst>
              <a:ext uri="{FF2B5EF4-FFF2-40B4-BE49-F238E27FC236}">
                <a16:creationId xmlns:a16="http://schemas.microsoft.com/office/drawing/2014/main" id="{04B47534-4F01-FF9E-63D5-3B5B44D7DB8D}"/>
              </a:ext>
            </a:extLst>
          </p:cNvPr>
          <p:cNvSpPr>
            <a:spLocks/>
          </p:cNvSpPr>
          <p:nvPr/>
        </p:nvSpPr>
        <p:spPr bwMode="auto">
          <a:xfrm flipH="1">
            <a:off x="1456715" y="4720785"/>
            <a:ext cx="4029029" cy="1240355"/>
          </a:xfrm>
          <a:custGeom>
            <a:avLst/>
            <a:gdLst>
              <a:gd name="connsiteX0" fmla="*/ 0 w 3431180"/>
              <a:gd name="connsiteY0" fmla="*/ 0 h 1056304"/>
              <a:gd name="connsiteX1" fmla="*/ 1254602 w 3431180"/>
              <a:gd name="connsiteY1" fmla="*/ 0 h 1056304"/>
              <a:gd name="connsiteX2" fmla="*/ 1758828 w 3431180"/>
              <a:gd name="connsiteY2" fmla="*/ 244685 h 1056304"/>
              <a:gd name="connsiteX3" fmla="*/ 1758828 w 3431180"/>
              <a:gd name="connsiteY3" fmla="*/ 244353 h 1056304"/>
              <a:gd name="connsiteX4" fmla="*/ 3431180 w 3431180"/>
              <a:gd name="connsiteY4" fmla="*/ 1056304 h 1056304"/>
              <a:gd name="connsiteX5" fmla="*/ 878250 w 3431180"/>
              <a:gd name="connsiteY5" fmla="*/ 1056304 h 1056304"/>
              <a:gd name="connsiteX6" fmla="*/ 878248 w 3431180"/>
              <a:gd name="connsiteY6" fmla="*/ 1056303 h 1056304"/>
              <a:gd name="connsiteX7" fmla="*/ 234666 w 3431180"/>
              <a:gd name="connsiteY7" fmla="*/ 1056303 h 1056304"/>
              <a:gd name="connsiteX0" fmla="*/ 0 w 3431180"/>
              <a:gd name="connsiteY0" fmla="*/ 0 h 1056304"/>
              <a:gd name="connsiteX1" fmla="*/ 1254602 w 3431180"/>
              <a:gd name="connsiteY1" fmla="*/ 0 h 1056304"/>
              <a:gd name="connsiteX2" fmla="*/ 1758828 w 3431180"/>
              <a:gd name="connsiteY2" fmla="*/ 244685 h 1056304"/>
              <a:gd name="connsiteX3" fmla="*/ 3431180 w 3431180"/>
              <a:gd name="connsiteY3" fmla="*/ 1056304 h 1056304"/>
              <a:gd name="connsiteX4" fmla="*/ 878250 w 3431180"/>
              <a:gd name="connsiteY4" fmla="*/ 1056304 h 1056304"/>
              <a:gd name="connsiteX5" fmla="*/ 878248 w 3431180"/>
              <a:gd name="connsiteY5" fmla="*/ 1056303 h 1056304"/>
              <a:gd name="connsiteX6" fmla="*/ 234666 w 3431180"/>
              <a:gd name="connsiteY6" fmla="*/ 1056303 h 1056304"/>
              <a:gd name="connsiteX7" fmla="*/ 0 w 3431180"/>
              <a:gd name="connsiteY7" fmla="*/ 0 h 1056304"/>
              <a:gd name="connsiteX0" fmla="*/ 0 w 3431180"/>
              <a:gd name="connsiteY0" fmla="*/ 0 h 1056304"/>
              <a:gd name="connsiteX1" fmla="*/ 1254602 w 3431180"/>
              <a:gd name="connsiteY1" fmla="*/ 0 h 1056304"/>
              <a:gd name="connsiteX2" fmla="*/ 3431180 w 3431180"/>
              <a:gd name="connsiteY2" fmla="*/ 1056304 h 1056304"/>
              <a:gd name="connsiteX3" fmla="*/ 878250 w 3431180"/>
              <a:gd name="connsiteY3" fmla="*/ 1056304 h 1056304"/>
              <a:gd name="connsiteX4" fmla="*/ 878248 w 3431180"/>
              <a:gd name="connsiteY4" fmla="*/ 1056303 h 1056304"/>
              <a:gd name="connsiteX5" fmla="*/ 234666 w 3431180"/>
              <a:gd name="connsiteY5" fmla="*/ 1056303 h 1056304"/>
              <a:gd name="connsiteX6" fmla="*/ 0 w 3431180"/>
              <a:gd name="connsiteY6" fmla="*/ 0 h 105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1180" h="1056304">
                <a:moveTo>
                  <a:pt x="0" y="0"/>
                </a:moveTo>
                <a:lnTo>
                  <a:pt x="1254602" y="0"/>
                </a:lnTo>
                <a:lnTo>
                  <a:pt x="3431180" y="1056304"/>
                </a:lnTo>
                <a:lnTo>
                  <a:pt x="878250" y="1056304"/>
                </a:lnTo>
                <a:cubicBezTo>
                  <a:pt x="878249" y="1056304"/>
                  <a:pt x="878249" y="1056303"/>
                  <a:pt x="878248" y="1056303"/>
                </a:cubicBezTo>
                <a:lnTo>
                  <a:pt x="234666" y="105630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4" name="Freeform 24">
            <a:extLst>
              <a:ext uri="{FF2B5EF4-FFF2-40B4-BE49-F238E27FC236}">
                <a16:creationId xmlns:a16="http://schemas.microsoft.com/office/drawing/2014/main" id="{6974C6E2-99E8-3886-ED51-DE5A936BCA7D}"/>
              </a:ext>
            </a:extLst>
          </p:cNvPr>
          <p:cNvSpPr>
            <a:spLocks/>
          </p:cNvSpPr>
          <p:nvPr/>
        </p:nvSpPr>
        <p:spPr bwMode="auto">
          <a:xfrm flipH="1">
            <a:off x="6211805" y="2847145"/>
            <a:ext cx="2272973" cy="1742545"/>
          </a:xfrm>
          <a:custGeom>
            <a:avLst/>
            <a:gdLst>
              <a:gd name="T0" fmla="*/ 2009 w 3380"/>
              <a:gd name="T1" fmla="*/ 1204 h 2594"/>
              <a:gd name="T2" fmla="*/ 3380 w 3380"/>
              <a:gd name="T3" fmla="*/ 1204 h 2594"/>
              <a:gd name="T4" fmla="*/ 892 w 3380"/>
              <a:gd name="T5" fmla="*/ 0 h 2594"/>
              <a:gd name="T6" fmla="*/ 0 w 3380"/>
              <a:gd name="T7" fmla="*/ 0 h 2594"/>
              <a:gd name="T8" fmla="*/ 187 w 3380"/>
              <a:gd name="T9" fmla="*/ 845 h 2594"/>
              <a:gd name="T10" fmla="*/ 2319 w 3380"/>
              <a:gd name="T11" fmla="*/ 2594 h 2594"/>
              <a:gd name="T12" fmla="*/ 2009 w 3380"/>
              <a:gd name="T13" fmla="*/ 1204 h 2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0" h="2594">
                <a:moveTo>
                  <a:pt x="2009" y="1204"/>
                </a:moveTo>
                <a:lnTo>
                  <a:pt x="3380" y="1204"/>
                </a:lnTo>
                <a:lnTo>
                  <a:pt x="892" y="0"/>
                </a:lnTo>
                <a:lnTo>
                  <a:pt x="0" y="0"/>
                </a:lnTo>
                <a:lnTo>
                  <a:pt x="187" y="845"/>
                </a:lnTo>
                <a:lnTo>
                  <a:pt x="2319" y="2594"/>
                </a:lnTo>
                <a:lnTo>
                  <a:pt x="2009" y="1204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Freeform 28">
            <a:extLst>
              <a:ext uri="{FF2B5EF4-FFF2-40B4-BE49-F238E27FC236}">
                <a16:creationId xmlns:a16="http://schemas.microsoft.com/office/drawing/2014/main" id="{4F22AC0B-3B21-B000-4857-A24BCA124BF4}"/>
              </a:ext>
            </a:extLst>
          </p:cNvPr>
          <p:cNvSpPr>
            <a:spLocks/>
          </p:cNvSpPr>
          <p:nvPr/>
        </p:nvSpPr>
        <p:spPr bwMode="auto">
          <a:xfrm flipH="1">
            <a:off x="4322031" y="3776908"/>
            <a:ext cx="2662222" cy="2075324"/>
          </a:xfrm>
          <a:custGeom>
            <a:avLst/>
            <a:gdLst>
              <a:gd name="T0" fmla="*/ 1950 w 3959"/>
              <a:gd name="T1" fmla="*/ 1182 h 3087"/>
              <a:gd name="T2" fmla="*/ 3959 w 3959"/>
              <a:gd name="T3" fmla="*/ 1182 h 3087"/>
              <a:gd name="T4" fmla="*/ 1518 w 3959"/>
              <a:gd name="T5" fmla="*/ 0 h 3087"/>
              <a:gd name="T6" fmla="*/ 0 w 3959"/>
              <a:gd name="T7" fmla="*/ 0 h 3087"/>
              <a:gd name="T8" fmla="*/ 311 w 3959"/>
              <a:gd name="T9" fmla="*/ 1395 h 3087"/>
              <a:gd name="T10" fmla="*/ 2374 w 3959"/>
              <a:gd name="T11" fmla="*/ 3087 h 3087"/>
              <a:gd name="T12" fmla="*/ 1950 w 3959"/>
              <a:gd name="T13" fmla="*/ 1182 h 30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59" h="3087">
                <a:moveTo>
                  <a:pt x="1950" y="1182"/>
                </a:moveTo>
                <a:lnTo>
                  <a:pt x="3959" y="1182"/>
                </a:lnTo>
                <a:lnTo>
                  <a:pt x="1518" y="0"/>
                </a:lnTo>
                <a:lnTo>
                  <a:pt x="0" y="0"/>
                </a:lnTo>
                <a:lnTo>
                  <a:pt x="311" y="1395"/>
                </a:lnTo>
                <a:lnTo>
                  <a:pt x="2374" y="3087"/>
                </a:lnTo>
                <a:lnTo>
                  <a:pt x="1950" y="1182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Freeform 43">
            <a:extLst>
              <a:ext uri="{FF2B5EF4-FFF2-40B4-BE49-F238E27FC236}">
                <a16:creationId xmlns:a16="http://schemas.microsoft.com/office/drawing/2014/main" id="{6330D51C-A316-118B-1A66-C332DFEF5ACF}"/>
              </a:ext>
            </a:extLst>
          </p:cNvPr>
          <p:cNvSpPr>
            <a:spLocks/>
          </p:cNvSpPr>
          <p:nvPr/>
        </p:nvSpPr>
        <p:spPr bwMode="auto">
          <a:xfrm flipH="1">
            <a:off x="3981186" y="4991041"/>
            <a:ext cx="1119343" cy="371097"/>
          </a:xfrm>
          <a:custGeom>
            <a:avLst/>
            <a:gdLst>
              <a:gd name="T0" fmla="*/ 1664 w 1664"/>
              <a:gd name="T1" fmla="*/ 276 h 551"/>
              <a:gd name="T2" fmla="*/ 1662 w 1664"/>
              <a:gd name="T3" fmla="*/ 291 h 551"/>
              <a:gd name="T4" fmla="*/ 1654 w 1664"/>
              <a:gd name="T5" fmla="*/ 318 h 551"/>
              <a:gd name="T6" fmla="*/ 1628 w 1664"/>
              <a:gd name="T7" fmla="*/ 358 h 551"/>
              <a:gd name="T8" fmla="*/ 1565 w 1664"/>
              <a:gd name="T9" fmla="*/ 407 h 551"/>
              <a:gd name="T10" fmla="*/ 1474 w 1664"/>
              <a:gd name="T11" fmla="*/ 452 h 551"/>
              <a:gd name="T12" fmla="*/ 1362 w 1664"/>
              <a:gd name="T13" fmla="*/ 489 h 551"/>
              <a:gd name="T14" fmla="*/ 1229 w 1664"/>
              <a:gd name="T15" fmla="*/ 519 h 551"/>
              <a:gd name="T16" fmla="*/ 1079 w 1664"/>
              <a:gd name="T17" fmla="*/ 539 h 551"/>
              <a:gd name="T18" fmla="*/ 917 w 1664"/>
              <a:gd name="T19" fmla="*/ 551 h 551"/>
              <a:gd name="T20" fmla="*/ 832 w 1664"/>
              <a:gd name="T21" fmla="*/ 551 h 551"/>
              <a:gd name="T22" fmla="*/ 747 w 1664"/>
              <a:gd name="T23" fmla="*/ 551 h 551"/>
              <a:gd name="T24" fmla="*/ 584 w 1664"/>
              <a:gd name="T25" fmla="*/ 539 h 551"/>
              <a:gd name="T26" fmla="*/ 435 w 1664"/>
              <a:gd name="T27" fmla="*/ 519 h 551"/>
              <a:gd name="T28" fmla="*/ 302 w 1664"/>
              <a:gd name="T29" fmla="*/ 489 h 551"/>
              <a:gd name="T30" fmla="*/ 190 w 1664"/>
              <a:gd name="T31" fmla="*/ 452 h 551"/>
              <a:gd name="T32" fmla="*/ 99 w 1664"/>
              <a:gd name="T33" fmla="*/ 407 h 551"/>
              <a:gd name="T34" fmla="*/ 37 w 1664"/>
              <a:gd name="T35" fmla="*/ 358 h 551"/>
              <a:gd name="T36" fmla="*/ 10 w 1664"/>
              <a:gd name="T37" fmla="*/ 318 h 551"/>
              <a:gd name="T38" fmla="*/ 1 w 1664"/>
              <a:gd name="T39" fmla="*/ 291 h 551"/>
              <a:gd name="T40" fmla="*/ 0 w 1664"/>
              <a:gd name="T41" fmla="*/ 276 h 551"/>
              <a:gd name="T42" fmla="*/ 1 w 1664"/>
              <a:gd name="T43" fmla="*/ 262 h 551"/>
              <a:gd name="T44" fmla="*/ 10 w 1664"/>
              <a:gd name="T45" fmla="*/ 234 h 551"/>
              <a:gd name="T46" fmla="*/ 37 w 1664"/>
              <a:gd name="T47" fmla="*/ 194 h 551"/>
              <a:gd name="T48" fmla="*/ 99 w 1664"/>
              <a:gd name="T49" fmla="*/ 144 h 551"/>
              <a:gd name="T50" fmla="*/ 190 w 1664"/>
              <a:gd name="T51" fmla="*/ 101 h 551"/>
              <a:gd name="T52" fmla="*/ 302 w 1664"/>
              <a:gd name="T53" fmla="*/ 63 h 551"/>
              <a:gd name="T54" fmla="*/ 435 w 1664"/>
              <a:gd name="T55" fmla="*/ 33 h 551"/>
              <a:gd name="T56" fmla="*/ 584 w 1664"/>
              <a:gd name="T57" fmla="*/ 13 h 551"/>
              <a:gd name="T58" fmla="*/ 747 w 1664"/>
              <a:gd name="T59" fmla="*/ 1 h 551"/>
              <a:gd name="T60" fmla="*/ 832 w 1664"/>
              <a:gd name="T61" fmla="*/ 0 h 551"/>
              <a:gd name="T62" fmla="*/ 917 w 1664"/>
              <a:gd name="T63" fmla="*/ 1 h 551"/>
              <a:gd name="T64" fmla="*/ 1079 w 1664"/>
              <a:gd name="T65" fmla="*/ 13 h 551"/>
              <a:gd name="T66" fmla="*/ 1229 w 1664"/>
              <a:gd name="T67" fmla="*/ 33 h 551"/>
              <a:gd name="T68" fmla="*/ 1362 w 1664"/>
              <a:gd name="T69" fmla="*/ 63 h 551"/>
              <a:gd name="T70" fmla="*/ 1474 w 1664"/>
              <a:gd name="T71" fmla="*/ 101 h 551"/>
              <a:gd name="T72" fmla="*/ 1565 w 1664"/>
              <a:gd name="T73" fmla="*/ 144 h 551"/>
              <a:gd name="T74" fmla="*/ 1628 w 1664"/>
              <a:gd name="T75" fmla="*/ 194 h 551"/>
              <a:gd name="T76" fmla="*/ 1654 w 1664"/>
              <a:gd name="T77" fmla="*/ 234 h 551"/>
              <a:gd name="T78" fmla="*/ 1662 w 1664"/>
              <a:gd name="T79" fmla="*/ 262 h 551"/>
              <a:gd name="T80" fmla="*/ 1664 w 1664"/>
              <a:gd name="T81" fmla="*/ 276 h 5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64" h="551">
                <a:moveTo>
                  <a:pt x="1664" y="276"/>
                </a:moveTo>
                <a:lnTo>
                  <a:pt x="1662" y="291"/>
                </a:lnTo>
                <a:lnTo>
                  <a:pt x="1654" y="318"/>
                </a:lnTo>
                <a:lnTo>
                  <a:pt x="1628" y="358"/>
                </a:lnTo>
                <a:lnTo>
                  <a:pt x="1565" y="407"/>
                </a:lnTo>
                <a:lnTo>
                  <a:pt x="1474" y="452"/>
                </a:lnTo>
                <a:lnTo>
                  <a:pt x="1362" y="489"/>
                </a:lnTo>
                <a:lnTo>
                  <a:pt x="1229" y="519"/>
                </a:lnTo>
                <a:lnTo>
                  <a:pt x="1079" y="539"/>
                </a:lnTo>
                <a:lnTo>
                  <a:pt x="917" y="551"/>
                </a:lnTo>
                <a:lnTo>
                  <a:pt x="832" y="551"/>
                </a:lnTo>
                <a:lnTo>
                  <a:pt x="747" y="551"/>
                </a:lnTo>
                <a:lnTo>
                  <a:pt x="584" y="539"/>
                </a:lnTo>
                <a:lnTo>
                  <a:pt x="435" y="519"/>
                </a:lnTo>
                <a:lnTo>
                  <a:pt x="302" y="489"/>
                </a:lnTo>
                <a:lnTo>
                  <a:pt x="190" y="452"/>
                </a:lnTo>
                <a:lnTo>
                  <a:pt x="99" y="407"/>
                </a:lnTo>
                <a:lnTo>
                  <a:pt x="37" y="358"/>
                </a:lnTo>
                <a:lnTo>
                  <a:pt x="10" y="318"/>
                </a:lnTo>
                <a:lnTo>
                  <a:pt x="1" y="291"/>
                </a:lnTo>
                <a:lnTo>
                  <a:pt x="0" y="276"/>
                </a:lnTo>
                <a:lnTo>
                  <a:pt x="1" y="262"/>
                </a:lnTo>
                <a:lnTo>
                  <a:pt x="10" y="234"/>
                </a:lnTo>
                <a:lnTo>
                  <a:pt x="37" y="194"/>
                </a:lnTo>
                <a:lnTo>
                  <a:pt x="99" y="144"/>
                </a:lnTo>
                <a:lnTo>
                  <a:pt x="190" y="101"/>
                </a:lnTo>
                <a:lnTo>
                  <a:pt x="302" y="63"/>
                </a:lnTo>
                <a:lnTo>
                  <a:pt x="435" y="33"/>
                </a:lnTo>
                <a:lnTo>
                  <a:pt x="584" y="13"/>
                </a:lnTo>
                <a:lnTo>
                  <a:pt x="747" y="1"/>
                </a:lnTo>
                <a:lnTo>
                  <a:pt x="832" y="0"/>
                </a:lnTo>
                <a:lnTo>
                  <a:pt x="917" y="1"/>
                </a:lnTo>
                <a:lnTo>
                  <a:pt x="1079" y="13"/>
                </a:lnTo>
                <a:lnTo>
                  <a:pt x="1229" y="33"/>
                </a:lnTo>
                <a:lnTo>
                  <a:pt x="1362" y="63"/>
                </a:lnTo>
                <a:lnTo>
                  <a:pt x="1474" y="101"/>
                </a:lnTo>
                <a:lnTo>
                  <a:pt x="1565" y="144"/>
                </a:lnTo>
                <a:lnTo>
                  <a:pt x="1628" y="194"/>
                </a:lnTo>
                <a:lnTo>
                  <a:pt x="1654" y="234"/>
                </a:lnTo>
                <a:lnTo>
                  <a:pt x="1662" y="262"/>
                </a:lnTo>
                <a:lnTo>
                  <a:pt x="1664" y="27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54">
            <a:extLst>
              <a:ext uri="{FF2B5EF4-FFF2-40B4-BE49-F238E27FC236}">
                <a16:creationId xmlns:a16="http://schemas.microsoft.com/office/drawing/2014/main" id="{617317A1-E364-C549-E450-9877AA249688}"/>
              </a:ext>
            </a:extLst>
          </p:cNvPr>
          <p:cNvSpPr>
            <a:spLocks/>
          </p:cNvSpPr>
          <p:nvPr/>
        </p:nvSpPr>
        <p:spPr bwMode="auto">
          <a:xfrm flipH="1">
            <a:off x="5511963" y="4085483"/>
            <a:ext cx="972115" cy="320677"/>
          </a:xfrm>
          <a:custGeom>
            <a:avLst/>
            <a:gdLst>
              <a:gd name="T0" fmla="*/ 1444 w 1444"/>
              <a:gd name="T1" fmla="*/ 239 h 479"/>
              <a:gd name="T2" fmla="*/ 1444 w 1444"/>
              <a:gd name="T3" fmla="*/ 252 h 479"/>
              <a:gd name="T4" fmla="*/ 1436 w 1444"/>
              <a:gd name="T5" fmla="*/ 276 h 479"/>
              <a:gd name="T6" fmla="*/ 1412 w 1444"/>
              <a:gd name="T7" fmla="*/ 311 h 479"/>
              <a:gd name="T8" fmla="*/ 1357 w 1444"/>
              <a:gd name="T9" fmla="*/ 354 h 479"/>
              <a:gd name="T10" fmla="*/ 1279 w 1444"/>
              <a:gd name="T11" fmla="*/ 391 h 479"/>
              <a:gd name="T12" fmla="*/ 1182 w 1444"/>
              <a:gd name="T13" fmla="*/ 424 h 479"/>
              <a:gd name="T14" fmla="*/ 1066 w 1444"/>
              <a:gd name="T15" fmla="*/ 450 h 479"/>
              <a:gd name="T16" fmla="*/ 937 w 1444"/>
              <a:gd name="T17" fmla="*/ 467 h 479"/>
              <a:gd name="T18" fmla="*/ 796 w 1444"/>
              <a:gd name="T19" fmla="*/ 477 h 479"/>
              <a:gd name="T20" fmla="*/ 722 w 1444"/>
              <a:gd name="T21" fmla="*/ 479 h 479"/>
              <a:gd name="T22" fmla="*/ 647 w 1444"/>
              <a:gd name="T23" fmla="*/ 477 h 479"/>
              <a:gd name="T24" fmla="*/ 506 w 1444"/>
              <a:gd name="T25" fmla="*/ 467 h 479"/>
              <a:gd name="T26" fmla="*/ 377 w 1444"/>
              <a:gd name="T27" fmla="*/ 450 h 479"/>
              <a:gd name="T28" fmla="*/ 262 w 1444"/>
              <a:gd name="T29" fmla="*/ 424 h 479"/>
              <a:gd name="T30" fmla="*/ 164 w 1444"/>
              <a:gd name="T31" fmla="*/ 391 h 479"/>
              <a:gd name="T32" fmla="*/ 86 w 1444"/>
              <a:gd name="T33" fmla="*/ 354 h 479"/>
              <a:gd name="T34" fmla="*/ 31 w 1444"/>
              <a:gd name="T35" fmla="*/ 311 h 479"/>
              <a:gd name="T36" fmla="*/ 8 w 1444"/>
              <a:gd name="T37" fmla="*/ 276 h 479"/>
              <a:gd name="T38" fmla="*/ 0 w 1444"/>
              <a:gd name="T39" fmla="*/ 252 h 479"/>
              <a:gd name="T40" fmla="*/ 0 w 1444"/>
              <a:gd name="T41" fmla="*/ 239 h 479"/>
              <a:gd name="T42" fmla="*/ 0 w 1444"/>
              <a:gd name="T43" fmla="*/ 227 h 479"/>
              <a:gd name="T44" fmla="*/ 8 w 1444"/>
              <a:gd name="T45" fmla="*/ 203 h 479"/>
              <a:gd name="T46" fmla="*/ 31 w 1444"/>
              <a:gd name="T47" fmla="*/ 168 h 479"/>
              <a:gd name="T48" fmla="*/ 86 w 1444"/>
              <a:gd name="T49" fmla="*/ 125 h 479"/>
              <a:gd name="T50" fmla="*/ 164 w 1444"/>
              <a:gd name="T51" fmla="*/ 86 h 479"/>
              <a:gd name="T52" fmla="*/ 262 w 1444"/>
              <a:gd name="T53" fmla="*/ 54 h 479"/>
              <a:gd name="T54" fmla="*/ 377 w 1444"/>
              <a:gd name="T55" fmla="*/ 29 h 479"/>
              <a:gd name="T56" fmla="*/ 506 w 1444"/>
              <a:gd name="T57" fmla="*/ 10 h 479"/>
              <a:gd name="T58" fmla="*/ 647 w 1444"/>
              <a:gd name="T59" fmla="*/ 0 h 479"/>
              <a:gd name="T60" fmla="*/ 722 w 1444"/>
              <a:gd name="T61" fmla="*/ 0 h 479"/>
              <a:gd name="T62" fmla="*/ 796 w 1444"/>
              <a:gd name="T63" fmla="*/ 0 h 479"/>
              <a:gd name="T64" fmla="*/ 937 w 1444"/>
              <a:gd name="T65" fmla="*/ 10 h 479"/>
              <a:gd name="T66" fmla="*/ 1066 w 1444"/>
              <a:gd name="T67" fmla="*/ 29 h 479"/>
              <a:gd name="T68" fmla="*/ 1182 w 1444"/>
              <a:gd name="T69" fmla="*/ 54 h 479"/>
              <a:gd name="T70" fmla="*/ 1279 w 1444"/>
              <a:gd name="T71" fmla="*/ 86 h 479"/>
              <a:gd name="T72" fmla="*/ 1357 w 1444"/>
              <a:gd name="T73" fmla="*/ 125 h 479"/>
              <a:gd name="T74" fmla="*/ 1412 w 1444"/>
              <a:gd name="T75" fmla="*/ 168 h 479"/>
              <a:gd name="T76" fmla="*/ 1436 w 1444"/>
              <a:gd name="T77" fmla="*/ 203 h 479"/>
              <a:gd name="T78" fmla="*/ 1444 w 1444"/>
              <a:gd name="T79" fmla="*/ 227 h 479"/>
              <a:gd name="T80" fmla="*/ 1444 w 1444"/>
              <a:gd name="T81" fmla="*/ 239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444" h="479">
                <a:moveTo>
                  <a:pt x="1444" y="239"/>
                </a:moveTo>
                <a:lnTo>
                  <a:pt x="1444" y="252"/>
                </a:lnTo>
                <a:lnTo>
                  <a:pt x="1436" y="276"/>
                </a:lnTo>
                <a:lnTo>
                  <a:pt x="1412" y="311"/>
                </a:lnTo>
                <a:lnTo>
                  <a:pt x="1357" y="354"/>
                </a:lnTo>
                <a:lnTo>
                  <a:pt x="1279" y="391"/>
                </a:lnTo>
                <a:lnTo>
                  <a:pt x="1182" y="424"/>
                </a:lnTo>
                <a:lnTo>
                  <a:pt x="1066" y="450"/>
                </a:lnTo>
                <a:lnTo>
                  <a:pt x="937" y="467"/>
                </a:lnTo>
                <a:lnTo>
                  <a:pt x="796" y="477"/>
                </a:lnTo>
                <a:lnTo>
                  <a:pt x="722" y="479"/>
                </a:lnTo>
                <a:lnTo>
                  <a:pt x="647" y="477"/>
                </a:lnTo>
                <a:lnTo>
                  <a:pt x="506" y="467"/>
                </a:lnTo>
                <a:lnTo>
                  <a:pt x="377" y="450"/>
                </a:lnTo>
                <a:lnTo>
                  <a:pt x="262" y="424"/>
                </a:lnTo>
                <a:lnTo>
                  <a:pt x="164" y="391"/>
                </a:lnTo>
                <a:lnTo>
                  <a:pt x="86" y="354"/>
                </a:lnTo>
                <a:lnTo>
                  <a:pt x="31" y="311"/>
                </a:lnTo>
                <a:lnTo>
                  <a:pt x="8" y="276"/>
                </a:lnTo>
                <a:lnTo>
                  <a:pt x="0" y="252"/>
                </a:lnTo>
                <a:lnTo>
                  <a:pt x="0" y="239"/>
                </a:lnTo>
                <a:lnTo>
                  <a:pt x="0" y="227"/>
                </a:lnTo>
                <a:lnTo>
                  <a:pt x="8" y="203"/>
                </a:lnTo>
                <a:lnTo>
                  <a:pt x="31" y="168"/>
                </a:lnTo>
                <a:lnTo>
                  <a:pt x="86" y="125"/>
                </a:lnTo>
                <a:lnTo>
                  <a:pt x="164" y="86"/>
                </a:lnTo>
                <a:lnTo>
                  <a:pt x="262" y="54"/>
                </a:lnTo>
                <a:lnTo>
                  <a:pt x="377" y="29"/>
                </a:lnTo>
                <a:lnTo>
                  <a:pt x="506" y="10"/>
                </a:lnTo>
                <a:lnTo>
                  <a:pt x="647" y="0"/>
                </a:lnTo>
                <a:lnTo>
                  <a:pt x="722" y="0"/>
                </a:lnTo>
                <a:lnTo>
                  <a:pt x="796" y="0"/>
                </a:lnTo>
                <a:lnTo>
                  <a:pt x="937" y="10"/>
                </a:lnTo>
                <a:lnTo>
                  <a:pt x="1066" y="29"/>
                </a:lnTo>
                <a:lnTo>
                  <a:pt x="1182" y="54"/>
                </a:lnTo>
                <a:lnTo>
                  <a:pt x="1279" y="86"/>
                </a:lnTo>
                <a:lnTo>
                  <a:pt x="1357" y="125"/>
                </a:lnTo>
                <a:lnTo>
                  <a:pt x="1412" y="168"/>
                </a:lnTo>
                <a:lnTo>
                  <a:pt x="1436" y="203"/>
                </a:lnTo>
                <a:lnTo>
                  <a:pt x="1444" y="227"/>
                </a:lnTo>
                <a:lnTo>
                  <a:pt x="1444" y="2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6">
            <a:extLst>
              <a:ext uri="{FF2B5EF4-FFF2-40B4-BE49-F238E27FC236}">
                <a16:creationId xmlns:a16="http://schemas.microsoft.com/office/drawing/2014/main" id="{D27F52F3-0004-4098-3D5F-7C5F273E9988}"/>
              </a:ext>
            </a:extLst>
          </p:cNvPr>
          <p:cNvSpPr>
            <a:spLocks/>
          </p:cNvSpPr>
          <p:nvPr/>
        </p:nvSpPr>
        <p:spPr bwMode="auto">
          <a:xfrm flipH="1">
            <a:off x="7240390" y="3244463"/>
            <a:ext cx="772448" cy="256138"/>
          </a:xfrm>
          <a:custGeom>
            <a:avLst/>
            <a:gdLst>
              <a:gd name="T0" fmla="*/ 1148 w 1148"/>
              <a:gd name="T1" fmla="*/ 190 h 381"/>
              <a:gd name="T2" fmla="*/ 1146 w 1148"/>
              <a:gd name="T3" fmla="*/ 210 h 381"/>
              <a:gd name="T4" fmla="*/ 1123 w 1148"/>
              <a:gd name="T5" fmla="*/ 247 h 381"/>
              <a:gd name="T6" fmla="*/ 1078 w 1148"/>
              <a:gd name="T7" fmla="*/ 282 h 381"/>
              <a:gd name="T8" fmla="*/ 1017 w 1148"/>
              <a:gd name="T9" fmla="*/ 312 h 381"/>
              <a:gd name="T10" fmla="*/ 939 w 1148"/>
              <a:gd name="T11" fmla="*/ 338 h 381"/>
              <a:gd name="T12" fmla="*/ 848 w 1148"/>
              <a:gd name="T13" fmla="*/ 358 h 381"/>
              <a:gd name="T14" fmla="*/ 745 w 1148"/>
              <a:gd name="T15" fmla="*/ 373 h 381"/>
              <a:gd name="T16" fmla="*/ 632 w 1148"/>
              <a:gd name="T17" fmla="*/ 380 h 381"/>
              <a:gd name="T18" fmla="*/ 573 w 1148"/>
              <a:gd name="T19" fmla="*/ 381 h 381"/>
              <a:gd name="T20" fmla="*/ 516 w 1148"/>
              <a:gd name="T21" fmla="*/ 380 h 381"/>
              <a:gd name="T22" fmla="*/ 403 w 1148"/>
              <a:gd name="T23" fmla="*/ 373 h 381"/>
              <a:gd name="T24" fmla="*/ 300 w 1148"/>
              <a:gd name="T25" fmla="*/ 358 h 381"/>
              <a:gd name="T26" fmla="*/ 209 w 1148"/>
              <a:gd name="T27" fmla="*/ 338 h 381"/>
              <a:gd name="T28" fmla="*/ 131 w 1148"/>
              <a:gd name="T29" fmla="*/ 312 h 381"/>
              <a:gd name="T30" fmla="*/ 69 w 1148"/>
              <a:gd name="T31" fmla="*/ 282 h 381"/>
              <a:gd name="T32" fmla="*/ 25 w 1148"/>
              <a:gd name="T33" fmla="*/ 247 h 381"/>
              <a:gd name="T34" fmla="*/ 2 w 1148"/>
              <a:gd name="T35" fmla="*/ 210 h 381"/>
              <a:gd name="T36" fmla="*/ 0 w 1148"/>
              <a:gd name="T37" fmla="*/ 190 h 381"/>
              <a:gd name="T38" fmla="*/ 2 w 1148"/>
              <a:gd name="T39" fmla="*/ 171 h 381"/>
              <a:gd name="T40" fmla="*/ 25 w 1148"/>
              <a:gd name="T41" fmla="*/ 134 h 381"/>
              <a:gd name="T42" fmla="*/ 69 w 1148"/>
              <a:gd name="T43" fmla="*/ 99 h 381"/>
              <a:gd name="T44" fmla="*/ 131 w 1148"/>
              <a:gd name="T45" fmla="*/ 69 h 381"/>
              <a:gd name="T46" fmla="*/ 209 w 1148"/>
              <a:gd name="T47" fmla="*/ 43 h 381"/>
              <a:gd name="T48" fmla="*/ 300 w 1148"/>
              <a:gd name="T49" fmla="*/ 23 h 381"/>
              <a:gd name="T50" fmla="*/ 403 w 1148"/>
              <a:gd name="T51" fmla="*/ 9 h 381"/>
              <a:gd name="T52" fmla="*/ 516 w 1148"/>
              <a:gd name="T53" fmla="*/ 1 h 381"/>
              <a:gd name="T54" fmla="*/ 573 w 1148"/>
              <a:gd name="T55" fmla="*/ 0 h 381"/>
              <a:gd name="T56" fmla="*/ 632 w 1148"/>
              <a:gd name="T57" fmla="*/ 1 h 381"/>
              <a:gd name="T58" fmla="*/ 745 w 1148"/>
              <a:gd name="T59" fmla="*/ 9 h 381"/>
              <a:gd name="T60" fmla="*/ 848 w 1148"/>
              <a:gd name="T61" fmla="*/ 23 h 381"/>
              <a:gd name="T62" fmla="*/ 939 w 1148"/>
              <a:gd name="T63" fmla="*/ 43 h 381"/>
              <a:gd name="T64" fmla="*/ 1017 w 1148"/>
              <a:gd name="T65" fmla="*/ 69 h 381"/>
              <a:gd name="T66" fmla="*/ 1078 w 1148"/>
              <a:gd name="T67" fmla="*/ 99 h 381"/>
              <a:gd name="T68" fmla="*/ 1123 w 1148"/>
              <a:gd name="T69" fmla="*/ 134 h 381"/>
              <a:gd name="T70" fmla="*/ 1146 w 1148"/>
              <a:gd name="T71" fmla="*/ 171 h 381"/>
              <a:gd name="T72" fmla="*/ 1148 w 1148"/>
              <a:gd name="T73" fmla="*/ 19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48" h="381">
                <a:moveTo>
                  <a:pt x="1148" y="190"/>
                </a:moveTo>
                <a:lnTo>
                  <a:pt x="1146" y="210"/>
                </a:lnTo>
                <a:lnTo>
                  <a:pt x="1123" y="247"/>
                </a:lnTo>
                <a:lnTo>
                  <a:pt x="1078" y="282"/>
                </a:lnTo>
                <a:lnTo>
                  <a:pt x="1017" y="312"/>
                </a:lnTo>
                <a:lnTo>
                  <a:pt x="939" y="338"/>
                </a:lnTo>
                <a:lnTo>
                  <a:pt x="848" y="358"/>
                </a:lnTo>
                <a:lnTo>
                  <a:pt x="745" y="373"/>
                </a:lnTo>
                <a:lnTo>
                  <a:pt x="632" y="380"/>
                </a:lnTo>
                <a:lnTo>
                  <a:pt x="573" y="381"/>
                </a:lnTo>
                <a:lnTo>
                  <a:pt x="516" y="380"/>
                </a:lnTo>
                <a:lnTo>
                  <a:pt x="403" y="373"/>
                </a:lnTo>
                <a:lnTo>
                  <a:pt x="300" y="358"/>
                </a:lnTo>
                <a:lnTo>
                  <a:pt x="209" y="338"/>
                </a:lnTo>
                <a:lnTo>
                  <a:pt x="131" y="312"/>
                </a:lnTo>
                <a:lnTo>
                  <a:pt x="69" y="282"/>
                </a:lnTo>
                <a:lnTo>
                  <a:pt x="25" y="247"/>
                </a:lnTo>
                <a:lnTo>
                  <a:pt x="2" y="210"/>
                </a:lnTo>
                <a:lnTo>
                  <a:pt x="0" y="190"/>
                </a:lnTo>
                <a:lnTo>
                  <a:pt x="2" y="171"/>
                </a:lnTo>
                <a:lnTo>
                  <a:pt x="25" y="134"/>
                </a:lnTo>
                <a:lnTo>
                  <a:pt x="69" y="99"/>
                </a:lnTo>
                <a:lnTo>
                  <a:pt x="131" y="69"/>
                </a:lnTo>
                <a:lnTo>
                  <a:pt x="209" y="43"/>
                </a:lnTo>
                <a:lnTo>
                  <a:pt x="300" y="23"/>
                </a:lnTo>
                <a:lnTo>
                  <a:pt x="403" y="9"/>
                </a:lnTo>
                <a:lnTo>
                  <a:pt x="516" y="1"/>
                </a:lnTo>
                <a:lnTo>
                  <a:pt x="573" y="0"/>
                </a:lnTo>
                <a:lnTo>
                  <a:pt x="632" y="1"/>
                </a:lnTo>
                <a:lnTo>
                  <a:pt x="745" y="9"/>
                </a:lnTo>
                <a:lnTo>
                  <a:pt x="848" y="23"/>
                </a:lnTo>
                <a:lnTo>
                  <a:pt x="939" y="43"/>
                </a:lnTo>
                <a:lnTo>
                  <a:pt x="1017" y="69"/>
                </a:lnTo>
                <a:lnTo>
                  <a:pt x="1078" y="99"/>
                </a:lnTo>
                <a:lnTo>
                  <a:pt x="1123" y="134"/>
                </a:lnTo>
                <a:lnTo>
                  <a:pt x="1146" y="171"/>
                </a:lnTo>
                <a:lnTo>
                  <a:pt x="1148" y="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cxnSp>
        <p:nvCxnSpPr>
          <p:cNvPr id="26" name="Connector: Elbow 134">
            <a:extLst>
              <a:ext uri="{FF2B5EF4-FFF2-40B4-BE49-F238E27FC236}">
                <a16:creationId xmlns:a16="http://schemas.microsoft.com/office/drawing/2014/main" id="{926CF84C-6A49-A267-E3F2-0856F6301851}"/>
              </a:ext>
            </a:extLst>
          </p:cNvPr>
          <p:cNvCxnSpPr>
            <a:cxnSpLocks/>
            <a:stCxn id="11" idx="21"/>
            <a:endCxn id="38" idx="3"/>
          </p:cNvCxnSpPr>
          <p:nvPr/>
        </p:nvCxnSpPr>
        <p:spPr>
          <a:xfrm rot="10800000">
            <a:off x="4267202" y="3465673"/>
            <a:ext cx="1730819" cy="682332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136">
            <a:extLst>
              <a:ext uri="{FF2B5EF4-FFF2-40B4-BE49-F238E27FC236}">
                <a16:creationId xmlns:a16="http://schemas.microsoft.com/office/drawing/2014/main" id="{00DBB729-4275-915B-F20F-C12A7D8EBC51}"/>
              </a:ext>
            </a:extLst>
          </p:cNvPr>
          <p:cNvCxnSpPr>
            <a:cxnSpLocks/>
            <a:endCxn id="40" idx="3"/>
          </p:cNvCxnSpPr>
          <p:nvPr/>
        </p:nvCxnSpPr>
        <p:spPr>
          <a:xfrm rot="16200000" flipV="1">
            <a:off x="6449378" y="2079545"/>
            <a:ext cx="1601144" cy="822969"/>
          </a:xfrm>
          <a:prstGeom prst="bentConnector2">
            <a:avLst/>
          </a:prstGeom>
          <a:ln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140">
            <a:extLst>
              <a:ext uri="{FF2B5EF4-FFF2-40B4-BE49-F238E27FC236}">
                <a16:creationId xmlns:a16="http://schemas.microsoft.com/office/drawing/2014/main" id="{E1C704B3-9A7A-FB1A-526F-E01AD6C10B99}"/>
              </a:ext>
            </a:extLst>
          </p:cNvPr>
          <p:cNvCxnSpPr>
            <a:cxnSpLocks/>
            <a:stCxn id="8" idx="10"/>
            <a:endCxn id="31" idx="3"/>
          </p:cNvCxnSpPr>
          <p:nvPr/>
        </p:nvCxnSpPr>
        <p:spPr>
          <a:xfrm rot="10800000" flipH="1" flipV="1">
            <a:off x="4540857" y="5362138"/>
            <a:ext cx="1852784" cy="306844"/>
          </a:xfrm>
          <a:prstGeom prst="bentConnector3">
            <a:avLst>
              <a:gd name="adj1" fmla="val 639"/>
            </a:avLst>
          </a:prstGeom>
          <a:ln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06070B4-7DF6-1C4F-75A8-0B188C63BD8C}"/>
              </a:ext>
            </a:extLst>
          </p:cNvPr>
          <p:cNvSpPr txBox="1">
            <a:spLocks/>
          </p:cNvSpPr>
          <p:nvPr/>
        </p:nvSpPr>
        <p:spPr>
          <a:xfrm>
            <a:off x="109728" y="3050175"/>
            <a:ext cx="4157473" cy="6617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b="1" u="sng" dirty="0">
                <a:latin typeface="Work Sans" pitchFamily="2" charset="0"/>
              </a:rPr>
              <a:t>6 months</a:t>
            </a:r>
            <a:r>
              <a:rPr lang="en-IN" sz="1600" b="1" dirty="0">
                <a:latin typeface="Work Sans" pitchFamily="2" charset="0"/>
              </a:rPr>
              <a:t>: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dirty="0">
                <a:latin typeface="Work Sans" pitchFamily="2" charset="0"/>
              </a:rPr>
              <a:t>ML models to </a:t>
            </a:r>
            <a:r>
              <a:rPr lang="en-IN" sz="1600" dirty="0" err="1">
                <a:latin typeface="Work Sans" pitchFamily="2" charset="0"/>
              </a:rPr>
              <a:t>analyze</a:t>
            </a:r>
            <a:r>
              <a:rPr lang="en-IN" sz="1600" dirty="0">
                <a:latin typeface="Work Sans" pitchFamily="2" charset="0"/>
              </a:rPr>
              <a:t> more data sets. </a:t>
            </a:r>
            <a:endParaRPr lang="en-GB" sz="1600" dirty="0">
              <a:latin typeface="Work San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3F888E-632F-D7F1-51D5-FC8C09470D06}"/>
              </a:ext>
            </a:extLst>
          </p:cNvPr>
          <p:cNvSpPr txBox="1">
            <a:spLocks/>
          </p:cNvSpPr>
          <p:nvPr/>
        </p:nvSpPr>
        <p:spPr>
          <a:xfrm>
            <a:off x="6393641" y="5253483"/>
            <a:ext cx="3918600" cy="6617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b="1" u="sng" dirty="0">
                <a:latin typeface="Work Sans" pitchFamily="2" charset="0"/>
              </a:rPr>
              <a:t>3 months</a:t>
            </a:r>
            <a:r>
              <a:rPr lang="en-IN" sz="1600" b="1" dirty="0">
                <a:latin typeface="Work Sans" pitchFamily="2" charset="0"/>
              </a:rPr>
              <a:t>: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sz="1600" dirty="0">
                <a:latin typeface="Work Sans" pitchFamily="2" charset="0"/>
              </a:rPr>
              <a:t>GPT4 enabled due diligence reports</a:t>
            </a:r>
            <a:endParaRPr lang="en-GB" sz="1600" dirty="0">
              <a:latin typeface="Work Sans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266DDF-BA21-A252-6DF1-A1958A5D6D0F}"/>
              </a:ext>
            </a:extLst>
          </p:cNvPr>
          <p:cNvSpPr txBox="1">
            <a:spLocks/>
          </p:cNvSpPr>
          <p:nvPr/>
        </p:nvSpPr>
        <p:spPr>
          <a:xfrm>
            <a:off x="2008683" y="1274959"/>
            <a:ext cx="4829782" cy="8309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600" b="1" u="sng" dirty="0">
                <a:latin typeface="Work Sans" pitchFamily="2" charset="0"/>
              </a:rPr>
              <a:t>12 months</a:t>
            </a:r>
            <a:r>
              <a:rPr lang="en-GB" sz="1600" b="1" dirty="0">
                <a:latin typeface="Work Sans" pitchFamily="2" charset="0"/>
              </a:rPr>
              <a:t>:</a:t>
            </a:r>
            <a:br>
              <a:rPr lang="en-GB" sz="1600" b="1" dirty="0">
                <a:latin typeface="Work Sans" pitchFamily="2" charset="0"/>
              </a:rPr>
            </a:br>
            <a:r>
              <a:rPr lang="en-GB" sz="1600" dirty="0">
                <a:latin typeface="Work Sans" pitchFamily="2" charset="0"/>
              </a:rPr>
              <a:t>Recommendation engine. Ability to screen every startup with our ML models.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608EABD-E7A8-F59E-D03B-444380AFC2BF}"/>
              </a:ext>
            </a:extLst>
          </p:cNvPr>
          <p:cNvSpPr txBox="1">
            <a:spLocks/>
          </p:cNvSpPr>
          <p:nvPr/>
        </p:nvSpPr>
        <p:spPr>
          <a:xfrm>
            <a:off x="8814216" y="1814603"/>
            <a:ext cx="2996784" cy="307777"/>
          </a:xfrm>
          <a:prstGeom prst="rect">
            <a:avLst/>
          </a:prstGeom>
          <a:solidFill>
            <a:srgbClr val="00A9FF"/>
          </a:solidFill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  <a:latin typeface="Work Sans" pitchFamily="2" charset="0"/>
              </a:rPr>
              <a:t>KPIs to track: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9675EB8-4394-EC38-A0A0-6B608CC3BC3F}"/>
              </a:ext>
            </a:extLst>
          </p:cNvPr>
          <p:cNvSpPr txBox="1">
            <a:spLocks/>
          </p:cNvSpPr>
          <p:nvPr/>
        </p:nvSpPr>
        <p:spPr>
          <a:xfrm>
            <a:off x="8814216" y="2122380"/>
            <a:ext cx="2996784" cy="1538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Work Sans" pitchFamily="2" charset="0"/>
              </a:rPr>
              <a:t>Number of VCs using our app 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Work Sans" pitchFamily="2" charset="0"/>
              </a:rPr>
              <a:t>Number of startups using our app </a:t>
            </a:r>
          </a:p>
          <a:p>
            <a:pPr marL="228600" indent="-228600">
              <a:spcBef>
                <a:spcPts val="600"/>
              </a:spcBef>
              <a:buFont typeface="+mj-lt"/>
              <a:buAutoNum type="arabicPeriod"/>
            </a:pPr>
            <a:r>
              <a:rPr lang="en-US" dirty="0">
                <a:latin typeface="Work Sans" pitchFamily="2" charset="0"/>
              </a:rPr>
              <a:t>ROI of VC invested startups curated by us (Our success metric)</a:t>
            </a:r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99B23A6F-D761-651A-CF04-49106752B22B}"/>
              </a:ext>
            </a:extLst>
          </p:cNvPr>
          <p:cNvSpPr>
            <a:spLocks/>
          </p:cNvSpPr>
          <p:nvPr/>
        </p:nvSpPr>
        <p:spPr bwMode="auto">
          <a:xfrm flipH="1">
            <a:off x="4142532" y="5063648"/>
            <a:ext cx="796650" cy="225885"/>
          </a:xfrm>
          <a:custGeom>
            <a:avLst/>
            <a:gdLst>
              <a:gd name="T0" fmla="*/ 1186 w 1186"/>
              <a:gd name="T1" fmla="*/ 168 h 336"/>
              <a:gd name="T2" fmla="*/ 1184 w 1186"/>
              <a:gd name="T3" fmla="*/ 185 h 336"/>
              <a:gd name="T4" fmla="*/ 1161 w 1186"/>
              <a:gd name="T5" fmla="*/ 218 h 336"/>
              <a:gd name="T6" fmla="*/ 1115 w 1186"/>
              <a:gd name="T7" fmla="*/ 249 h 336"/>
              <a:gd name="T8" fmla="*/ 1052 w 1186"/>
              <a:gd name="T9" fmla="*/ 275 h 336"/>
              <a:gd name="T10" fmla="*/ 971 w 1186"/>
              <a:gd name="T11" fmla="*/ 298 h 336"/>
              <a:gd name="T12" fmla="*/ 876 w 1186"/>
              <a:gd name="T13" fmla="*/ 316 h 336"/>
              <a:gd name="T14" fmla="*/ 770 w 1186"/>
              <a:gd name="T15" fmla="*/ 329 h 336"/>
              <a:gd name="T16" fmla="*/ 653 w 1186"/>
              <a:gd name="T17" fmla="*/ 335 h 336"/>
              <a:gd name="T18" fmla="*/ 593 w 1186"/>
              <a:gd name="T19" fmla="*/ 336 h 336"/>
              <a:gd name="T20" fmla="*/ 532 w 1186"/>
              <a:gd name="T21" fmla="*/ 335 h 336"/>
              <a:gd name="T22" fmla="*/ 416 w 1186"/>
              <a:gd name="T23" fmla="*/ 329 h 336"/>
              <a:gd name="T24" fmla="*/ 309 w 1186"/>
              <a:gd name="T25" fmla="*/ 316 h 336"/>
              <a:gd name="T26" fmla="*/ 214 w 1186"/>
              <a:gd name="T27" fmla="*/ 298 h 336"/>
              <a:gd name="T28" fmla="*/ 134 w 1186"/>
              <a:gd name="T29" fmla="*/ 275 h 336"/>
              <a:gd name="T30" fmla="*/ 70 w 1186"/>
              <a:gd name="T31" fmla="*/ 249 h 336"/>
              <a:gd name="T32" fmla="*/ 26 w 1186"/>
              <a:gd name="T33" fmla="*/ 218 h 336"/>
              <a:gd name="T34" fmla="*/ 1 w 1186"/>
              <a:gd name="T35" fmla="*/ 185 h 336"/>
              <a:gd name="T36" fmla="*/ 0 w 1186"/>
              <a:gd name="T37" fmla="*/ 168 h 336"/>
              <a:gd name="T38" fmla="*/ 1 w 1186"/>
              <a:gd name="T39" fmla="*/ 151 h 336"/>
              <a:gd name="T40" fmla="*/ 26 w 1186"/>
              <a:gd name="T41" fmla="*/ 118 h 336"/>
              <a:gd name="T42" fmla="*/ 70 w 1186"/>
              <a:gd name="T43" fmla="*/ 88 h 336"/>
              <a:gd name="T44" fmla="*/ 134 w 1186"/>
              <a:gd name="T45" fmla="*/ 62 h 336"/>
              <a:gd name="T46" fmla="*/ 214 w 1186"/>
              <a:gd name="T47" fmla="*/ 39 h 336"/>
              <a:gd name="T48" fmla="*/ 309 w 1186"/>
              <a:gd name="T49" fmla="*/ 20 h 336"/>
              <a:gd name="T50" fmla="*/ 416 w 1186"/>
              <a:gd name="T51" fmla="*/ 7 h 336"/>
              <a:gd name="T52" fmla="*/ 532 w 1186"/>
              <a:gd name="T53" fmla="*/ 1 h 336"/>
              <a:gd name="T54" fmla="*/ 593 w 1186"/>
              <a:gd name="T55" fmla="*/ 0 h 336"/>
              <a:gd name="T56" fmla="*/ 653 w 1186"/>
              <a:gd name="T57" fmla="*/ 1 h 336"/>
              <a:gd name="T58" fmla="*/ 770 w 1186"/>
              <a:gd name="T59" fmla="*/ 7 h 336"/>
              <a:gd name="T60" fmla="*/ 876 w 1186"/>
              <a:gd name="T61" fmla="*/ 20 h 336"/>
              <a:gd name="T62" fmla="*/ 971 w 1186"/>
              <a:gd name="T63" fmla="*/ 39 h 336"/>
              <a:gd name="T64" fmla="*/ 1052 w 1186"/>
              <a:gd name="T65" fmla="*/ 62 h 336"/>
              <a:gd name="T66" fmla="*/ 1115 w 1186"/>
              <a:gd name="T67" fmla="*/ 88 h 336"/>
              <a:gd name="T68" fmla="*/ 1161 w 1186"/>
              <a:gd name="T69" fmla="*/ 118 h 336"/>
              <a:gd name="T70" fmla="*/ 1184 w 1186"/>
              <a:gd name="T71" fmla="*/ 151 h 336"/>
              <a:gd name="T72" fmla="*/ 1186 w 1186"/>
              <a:gd name="T73" fmla="*/ 1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86" h="336">
                <a:moveTo>
                  <a:pt x="1186" y="168"/>
                </a:moveTo>
                <a:lnTo>
                  <a:pt x="1184" y="185"/>
                </a:lnTo>
                <a:lnTo>
                  <a:pt x="1161" y="218"/>
                </a:lnTo>
                <a:lnTo>
                  <a:pt x="1115" y="249"/>
                </a:lnTo>
                <a:lnTo>
                  <a:pt x="1052" y="275"/>
                </a:lnTo>
                <a:lnTo>
                  <a:pt x="971" y="298"/>
                </a:lnTo>
                <a:lnTo>
                  <a:pt x="876" y="316"/>
                </a:lnTo>
                <a:lnTo>
                  <a:pt x="770" y="329"/>
                </a:lnTo>
                <a:lnTo>
                  <a:pt x="653" y="335"/>
                </a:lnTo>
                <a:lnTo>
                  <a:pt x="593" y="336"/>
                </a:lnTo>
                <a:lnTo>
                  <a:pt x="532" y="335"/>
                </a:lnTo>
                <a:lnTo>
                  <a:pt x="416" y="329"/>
                </a:lnTo>
                <a:lnTo>
                  <a:pt x="309" y="316"/>
                </a:lnTo>
                <a:lnTo>
                  <a:pt x="214" y="298"/>
                </a:lnTo>
                <a:lnTo>
                  <a:pt x="134" y="275"/>
                </a:lnTo>
                <a:lnTo>
                  <a:pt x="70" y="249"/>
                </a:lnTo>
                <a:lnTo>
                  <a:pt x="26" y="218"/>
                </a:lnTo>
                <a:lnTo>
                  <a:pt x="1" y="185"/>
                </a:lnTo>
                <a:lnTo>
                  <a:pt x="0" y="168"/>
                </a:lnTo>
                <a:lnTo>
                  <a:pt x="1" y="151"/>
                </a:lnTo>
                <a:lnTo>
                  <a:pt x="26" y="118"/>
                </a:lnTo>
                <a:lnTo>
                  <a:pt x="70" y="88"/>
                </a:lnTo>
                <a:lnTo>
                  <a:pt x="134" y="62"/>
                </a:lnTo>
                <a:lnTo>
                  <a:pt x="214" y="39"/>
                </a:lnTo>
                <a:lnTo>
                  <a:pt x="309" y="20"/>
                </a:lnTo>
                <a:lnTo>
                  <a:pt x="416" y="7"/>
                </a:lnTo>
                <a:lnTo>
                  <a:pt x="532" y="1"/>
                </a:lnTo>
                <a:lnTo>
                  <a:pt x="593" y="0"/>
                </a:lnTo>
                <a:lnTo>
                  <a:pt x="653" y="1"/>
                </a:lnTo>
                <a:lnTo>
                  <a:pt x="770" y="7"/>
                </a:lnTo>
                <a:lnTo>
                  <a:pt x="876" y="20"/>
                </a:lnTo>
                <a:lnTo>
                  <a:pt x="971" y="39"/>
                </a:lnTo>
                <a:lnTo>
                  <a:pt x="1052" y="62"/>
                </a:lnTo>
                <a:lnTo>
                  <a:pt x="1115" y="88"/>
                </a:lnTo>
                <a:lnTo>
                  <a:pt x="1161" y="118"/>
                </a:lnTo>
                <a:lnTo>
                  <a:pt x="1184" y="151"/>
                </a:lnTo>
                <a:lnTo>
                  <a:pt x="1186" y="168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155">
            <a:extLst>
              <a:ext uri="{FF2B5EF4-FFF2-40B4-BE49-F238E27FC236}">
                <a16:creationId xmlns:a16="http://schemas.microsoft.com/office/drawing/2014/main" id="{CAE23212-48CF-930D-3378-F21D2AB9A9D4}"/>
              </a:ext>
            </a:extLst>
          </p:cNvPr>
          <p:cNvSpPr>
            <a:spLocks/>
          </p:cNvSpPr>
          <p:nvPr/>
        </p:nvSpPr>
        <p:spPr bwMode="auto">
          <a:xfrm flipH="1">
            <a:off x="5651124" y="4148005"/>
            <a:ext cx="693792" cy="195633"/>
          </a:xfrm>
          <a:custGeom>
            <a:avLst/>
            <a:gdLst>
              <a:gd name="T0" fmla="*/ 1032 w 1032"/>
              <a:gd name="T1" fmla="*/ 146 h 292"/>
              <a:gd name="T2" fmla="*/ 1029 w 1032"/>
              <a:gd name="T3" fmla="*/ 161 h 292"/>
              <a:gd name="T4" fmla="*/ 1009 w 1032"/>
              <a:gd name="T5" fmla="*/ 189 h 292"/>
              <a:gd name="T6" fmla="*/ 970 w 1032"/>
              <a:gd name="T7" fmla="*/ 216 h 292"/>
              <a:gd name="T8" fmla="*/ 914 w 1032"/>
              <a:gd name="T9" fmla="*/ 239 h 292"/>
              <a:gd name="T10" fmla="*/ 806 w 1032"/>
              <a:gd name="T11" fmla="*/ 268 h 292"/>
              <a:gd name="T12" fmla="*/ 621 w 1032"/>
              <a:gd name="T13" fmla="*/ 289 h 292"/>
              <a:gd name="T14" fmla="*/ 516 w 1032"/>
              <a:gd name="T15" fmla="*/ 292 h 292"/>
              <a:gd name="T16" fmla="*/ 411 w 1032"/>
              <a:gd name="T17" fmla="*/ 289 h 292"/>
              <a:gd name="T18" fmla="*/ 226 w 1032"/>
              <a:gd name="T19" fmla="*/ 268 h 292"/>
              <a:gd name="T20" fmla="*/ 118 w 1032"/>
              <a:gd name="T21" fmla="*/ 239 h 292"/>
              <a:gd name="T22" fmla="*/ 61 w 1032"/>
              <a:gd name="T23" fmla="*/ 216 h 292"/>
              <a:gd name="T24" fmla="*/ 23 w 1032"/>
              <a:gd name="T25" fmla="*/ 189 h 292"/>
              <a:gd name="T26" fmla="*/ 2 w 1032"/>
              <a:gd name="T27" fmla="*/ 161 h 292"/>
              <a:gd name="T28" fmla="*/ 0 w 1032"/>
              <a:gd name="T29" fmla="*/ 146 h 292"/>
              <a:gd name="T30" fmla="*/ 2 w 1032"/>
              <a:gd name="T31" fmla="*/ 131 h 292"/>
              <a:gd name="T32" fmla="*/ 23 w 1032"/>
              <a:gd name="T33" fmla="*/ 102 h 292"/>
              <a:gd name="T34" fmla="*/ 61 w 1032"/>
              <a:gd name="T35" fmla="*/ 77 h 292"/>
              <a:gd name="T36" fmla="*/ 118 w 1032"/>
              <a:gd name="T37" fmla="*/ 54 h 292"/>
              <a:gd name="T38" fmla="*/ 226 w 1032"/>
              <a:gd name="T39" fmla="*/ 25 h 292"/>
              <a:gd name="T40" fmla="*/ 411 w 1032"/>
              <a:gd name="T41" fmla="*/ 2 h 292"/>
              <a:gd name="T42" fmla="*/ 516 w 1032"/>
              <a:gd name="T43" fmla="*/ 0 h 292"/>
              <a:gd name="T44" fmla="*/ 621 w 1032"/>
              <a:gd name="T45" fmla="*/ 2 h 292"/>
              <a:gd name="T46" fmla="*/ 806 w 1032"/>
              <a:gd name="T47" fmla="*/ 25 h 292"/>
              <a:gd name="T48" fmla="*/ 914 w 1032"/>
              <a:gd name="T49" fmla="*/ 54 h 292"/>
              <a:gd name="T50" fmla="*/ 970 w 1032"/>
              <a:gd name="T51" fmla="*/ 77 h 292"/>
              <a:gd name="T52" fmla="*/ 1009 w 1032"/>
              <a:gd name="T53" fmla="*/ 102 h 292"/>
              <a:gd name="T54" fmla="*/ 1029 w 1032"/>
              <a:gd name="T55" fmla="*/ 131 h 292"/>
              <a:gd name="T56" fmla="*/ 1032 w 1032"/>
              <a:gd name="T57" fmla="*/ 146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32" h="292">
                <a:moveTo>
                  <a:pt x="1032" y="146"/>
                </a:moveTo>
                <a:lnTo>
                  <a:pt x="1029" y="161"/>
                </a:lnTo>
                <a:lnTo>
                  <a:pt x="1009" y="189"/>
                </a:lnTo>
                <a:lnTo>
                  <a:pt x="970" y="216"/>
                </a:lnTo>
                <a:lnTo>
                  <a:pt x="914" y="239"/>
                </a:lnTo>
                <a:lnTo>
                  <a:pt x="806" y="268"/>
                </a:lnTo>
                <a:lnTo>
                  <a:pt x="621" y="289"/>
                </a:lnTo>
                <a:lnTo>
                  <a:pt x="516" y="292"/>
                </a:lnTo>
                <a:lnTo>
                  <a:pt x="411" y="289"/>
                </a:lnTo>
                <a:lnTo>
                  <a:pt x="226" y="268"/>
                </a:lnTo>
                <a:lnTo>
                  <a:pt x="118" y="239"/>
                </a:lnTo>
                <a:lnTo>
                  <a:pt x="61" y="216"/>
                </a:lnTo>
                <a:lnTo>
                  <a:pt x="23" y="189"/>
                </a:lnTo>
                <a:lnTo>
                  <a:pt x="2" y="161"/>
                </a:lnTo>
                <a:lnTo>
                  <a:pt x="0" y="146"/>
                </a:lnTo>
                <a:lnTo>
                  <a:pt x="2" y="131"/>
                </a:lnTo>
                <a:lnTo>
                  <a:pt x="23" y="102"/>
                </a:lnTo>
                <a:lnTo>
                  <a:pt x="61" y="77"/>
                </a:lnTo>
                <a:lnTo>
                  <a:pt x="118" y="54"/>
                </a:lnTo>
                <a:lnTo>
                  <a:pt x="226" y="25"/>
                </a:lnTo>
                <a:lnTo>
                  <a:pt x="411" y="2"/>
                </a:lnTo>
                <a:lnTo>
                  <a:pt x="516" y="0"/>
                </a:lnTo>
                <a:lnTo>
                  <a:pt x="621" y="2"/>
                </a:lnTo>
                <a:lnTo>
                  <a:pt x="806" y="25"/>
                </a:lnTo>
                <a:lnTo>
                  <a:pt x="914" y="54"/>
                </a:lnTo>
                <a:lnTo>
                  <a:pt x="970" y="77"/>
                </a:lnTo>
                <a:lnTo>
                  <a:pt x="1009" y="102"/>
                </a:lnTo>
                <a:lnTo>
                  <a:pt x="1029" y="131"/>
                </a:lnTo>
                <a:lnTo>
                  <a:pt x="1032" y="146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 267">
            <a:extLst>
              <a:ext uri="{FF2B5EF4-FFF2-40B4-BE49-F238E27FC236}">
                <a16:creationId xmlns:a16="http://schemas.microsoft.com/office/drawing/2014/main" id="{BCDF210B-3BE9-BB0A-4B62-B6AB824670AB}"/>
              </a:ext>
            </a:extLst>
          </p:cNvPr>
          <p:cNvSpPr>
            <a:spLocks/>
          </p:cNvSpPr>
          <p:nvPr/>
        </p:nvSpPr>
        <p:spPr bwMode="auto">
          <a:xfrm flipH="1">
            <a:off x="7351316" y="3294883"/>
            <a:ext cx="550596" cy="155297"/>
          </a:xfrm>
          <a:custGeom>
            <a:avLst/>
            <a:gdLst>
              <a:gd name="T0" fmla="*/ 819 w 819"/>
              <a:gd name="T1" fmla="*/ 115 h 231"/>
              <a:gd name="T2" fmla="*/ 818 w 819"/>
              <a:gd name="T3" fmla="*/ 128 h 231"/>
              <a:gd name="T4" fmla="*/ 802 w 819"/>
              <a:gd name="T5" fmla="*/ 149 h 231"/>
              <a:gd name="T6" fmla="*/ 771 w 819"/>
              <a:gd name="T7" fmla="*/ 171 h 231"/>
              <a:gd name="T8" fmla="*/ 726 w 819"/>
              <a:gd name="T9" fmla="*/ 190 h 231"/>
              <a:gd name="T10" fmla="*/ 641 w 819"/>
              <a:gd name="T11" fmla="*/ 213 h 231"/>
              <a:gd name="T12" fmla="*/ 493 w 819"/>
              <a:gd name="T13" fmla="*/ 230 h 231"/>
              <a:gd name="T14" fmla="*/ 409 w 819"/>
              <a:gd name="T15" fmla="*/ 231 h 231"/>
              <a:gd name="T16" fmla="*/ 326 w 819"/>
              <a:gd name="T17" fmla="*/ 230 h 231"/>
              <a:gd name="T18" fmla="*/ 179 w 819"/>
              <a:gd name="T19" fmla="*/ 213 h 231"/>
              <a:gd name="T20" fmla="*/ 94 w 819"/>
              <a:gd name="T21" fmla="*/ 190 h 231"/>
              <a:gd name="T22" fmla="*/ 49 w 819"/>
              <a:gd name="T23" fmla="*/ 171 h 231"/>
              <a:gd name="T24" fmla="*/ 18 w 819"/>
              <a:gd name="T25" fmla="*/ 149 h 231"/>
              <a:gd name="T26" fmla="*/ 2 w 819"/>
              <a:gd name="T27" fmla="*/ 128 h 231"/>
              <a:gd name="T28" fmla="*/ 0 w 819"/>
              <a:gd name="T29" fmla="*/ 115 h 231"/>
              <a:gd name="T30" fmla="*/ 2 w 819"/>
              <a:gd name="T31" fmla="*/ 103 h 231"/>
              <a:gd name="T32" fmla="*/ 18 w 819"/>
              <a:gd name="T33" fmla="*/ 80 h 231"/>
              <a:gd name="T34" fmla="*/ 49 w 819"/>
              <a:gd name="T35" fmla="*/ 60 h 231"/>
              <a:gd name="T36" fmla="*/ 94 w 819"/>
              <a:gd name="T37" fmla="*/ 41 h 231"/>
              <a:gd name="T38" fmla="*/ 179 w 819"/>
              <a:gd name="T39" fmla="*/ 18 h 231"/>
              <a:gd name="T40" fmla="*/ 326 w 819"/>
              <a:gd name="T41" fmla="*/ 1 h 231"/>
              <a:gd name="T42" fmla="*/ 409 w 819"/>
              <a:gd name="T43" fmla="*/ 0 h 231"/>
              <a:gd name="T44" fmla="*/ 493 w 819"/>
              <a:gd name="T45" fmla="*/ 1 h 231"/>
              <a:gd name="T46" fmla="*/ 641 w 819"/>
              <a:gd name="T47" fmla="*/ 18 h 231"/>
              <a:gd name="T48" fmla="*/ 726 w 819"/>
              <a:gd name="T49" fmla="*/ 41 h 231"/>
              <a:gd name="T50" fmla="*/ 771 w 819"/>
              <a:gd name="T51" fmla="*/ 60 h 231"/>
              <a:gd name="T52" fmla="*/ 802 w 819"/>
              <a:gd name="T53" fmla="*/ 80 h 231"/>
              <a:gd name="T54" fmla="*/ 818 w 819"/>
              <a:gd name="T55" fmla="*/ 103 h 231"/>
              <a:gd name="T56" fmla="*/ 819 w 819"/>
              <a:gd name="T57" fmla="*/ 115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9" h="231">
                <a:moveTo>
                  <a:pt x="819" y="115"/>
                </a:moveTo>
                <a:lnTo>
                  <a:pt x="818" y="128"/>
                </a:lnTo>
                <a:lnTo>
                  <a:pt x="802" y="149"/>
                </a:lnTo>
                <a:lnTo>
                  <a:pt x="771" y="171"/>
                </a:lnTo>
                <a:lnTo>
                  <a:pt x="726" y="190"/>
                </a:lnTo>
                <a:lnTo>
                  <a:pt x="641" y="213"/>
                </a:lnTo>
                <a:lnTo>
                  <a:pt x="493" y="230"/>
                </a:lnTo>
                <a:lnTo>
                  <a:pt x="409" y="231"/>
                </a:lnTo>
                <a:lnTo>
                  <a:pt x="326" y="230"/>
                </a:lnTo>
                <a:lnTo>
                  <a:pt x="179" y="213"/>
                </a:lnTo>
                <a:lnTo>
                  <a:pt x="94" y="190"/>
                </a:lnTo>
                <a:lnTo>
                  <a:pt x="49" y="171"/>
                </a:lnTo>
                <a:lnTo>
                  <a:pt x="18" y="149"/>
                </a:lnTo>
                <a:lnTo>
                  <a:pt x="2" y="128"/>
                </a:lnTo>
                <a:lnTo>
                  <a:pt x="0" y="115"/>
                </a:lnTo>
                <a:lnTo>
                  <a:pt x="2" y="103"/>
                </a:lnTo>
                <a:lnTo>
                  <a:pt x="18" y="80"/>
                </a:lnTo>
                <a:lnTo>
                  <a:pt x="49" y="60"/>
                </a:lnTo>
                <a:lnTo>
                  <a:pt x="94" y="41"/>
                </a:lnTo>
                <a:lnTo>
                  <a:pt x="179" y="18"/>
                </a:lnTo>
                <a:lnTo>
                  <a:pt x="326" y="1"/>
                </a:lnTo>
                <a:lnTo>
                  <a:pt x="409" y="0"/>
                </a:lnTo>
                <a:lnTo>
                  <a:pt x="493" y="1"/>
                </a:lnTo>
                <a:lnTo>
                  <a:pt x="641" y="18"/>
                </a:lnTo>
                <a:lnTo>
                  <a:pt x="726" y="41"/>
                </a:lnTo>
                <a:lnTo>
                  <a:pt x="771" y="60"/>
                </a:lnTo>
                <a:lnTo>
                  <a:pt x="802" y="80"/>
                </a:lnTo>
                <a:lnTo>
                  <a:pt x="818" y="103"/>
                </a:lnTo>
                <a:lnTo>
                  <a:pt x="819" y="115"/>
                </a:lnTo>
                <a:close/>
              </a:path>
            </a:pathLst>
          </a:custGeom>
          <a:solidFill>
            <a:srgbClr val="00A9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83101D-8101-1033-F6C3-840ABD4E5EAE}"/>
              </a:ext>
            </a:extLst>
          </p:cNvPr>
          <p:cNvSpPr>
            <a:spLocks/>
          </p:cNvSpPr>
          <p:nvPr/>
        </p:nvSpPr>
        <p:spPr>
          <a:xfrm flipH="1">
            <a:off x="4213514" y="3050176"/>
            <a:ext cx="53686" cy="661720"/>
          </a:xfrm>
          <a:prstGeom prst="rect">
            <a:avLst/>
          </a:pr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C1AEE9-BACB-87FD-7C2A-A562D94EDF28}"/>
              </a:ext>
            </a:extLst>
          </p:cNvPr>
          <p:cNvSpPr>
            <a:spLocks/>
          </p:cNvSpPr>
          <p:nvPr/>
        </p:nvSpPr>
        <p:spPr>
          <a:xfrm flipH="1">
            <a:off x="6784779" y="1274960"/>
            <a:ext cx="53685" cy="830997"/>
          </a:xfrm>
          <a:prstGeom prst="rect">
            <a:avLst/>
          </a:pr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3555C8-5CED-60CA-A81D-1584AF388E27}"/>
              </a:ext>
            </a:extLst>
          </p:cNvPr>
          <p:cNvSpPr>
            <a:spLocks/>
          </p:cNvSpPr>
          <p:nvPr/>
        </p:nvSpPr>
        <p:spPr>
          <a:xfrm flipH="1">
            <a:off x="6393641" y="5253483"/>
            <a:ext cx="53685" cy="830997"/>
          </a:xfrm>
          <a:prstGeom prst="rect">
            <a:avLst/>
          </a:prstGeom>
          <a:solidFill>
            <a:srgbClr val="00A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 descr="2,200+ 6 Month Icon Illustrations, Royalty-Free Vector Graphics &amp; Clip Art  - iStock">
            <a:extLst>
              <a:ext uri="{FF2B5EF4-FFF2-40B4-BE49-F238E27FC236}">
                <a16:creationId xmlns:a16="http://schemas.microsoft.com/office/drawing/2014/main" id="{DD6695BA-9E92-EB9E-7D44-0503978D5B6E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04060" y="3998529"/>
            <a:ext cx="640080" cy="6400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lendar Page Thirtieth Day Flat Icon Stock Illustration - Download Image  Now - Calendar, Day, Number 30 - iStock">
            <a:extLst>
              <a:ext uri="{FF2B5EF4-FFF2-40B4-BE49-F238E27FC236}">
                <a16:creationId xmlns:a16="http://schemas.microsoft.com/office/drawing/2014/main" id="{B7875A1C-EAB8-733F-4FCD-5D0A44CFE177}"/>
              </a:ext>
            </a:extLst>
          </p:cNvPr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2901" y="4566087"/>
            <a:ext cx="640080" cy="64008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2mo-icon - Teledata ICT">
            <a:extLst>
              <a:ext uri="{FF2B5EF4-FFF2-40B4-BE49-F238E27FC236}">
                <a16:creationId xmlns:a16="http://schemas.microsoft.com/office/drawing/2014/main" id="{BF076348-D39B-1DCC-1195-D96C26655252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clrChange>
              <a:clrFrom>
                <a:srgbClr val="E47330"/>
              </a:clrFrom>
              <a:clrTo>
                <a:srgbClr val="E473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526" y="1370417"/>
            <a:ext cx="640080" cy="640080"/>
          </a:xfrm>
          <a:prstGeom prst="ellipse">
            <a:avLst/>
          </a:prstGeom>
          <a:solidFill>
            <a:srgbClr val="F16C6D"/>
          </a:solidFill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">
            <a:extLst>
              <a:ext uri="{FF2B5EF4-FFF2-40B4-BE49-F238E27FC236}">
                <a16:creationId xmlns:a16="http://schemas.microsoft.com/office/drawing/2014/main" id="{9509E309-0B66-BC18-AD30-13F9FC8144B0}"/>
              </a:ext>
            </a:extLst>
          </p:cNvPr>
          <p:cNvSpPr>
            <a:spLocks noChangeAspect="1"/>
          </p:cNvSpPr>
          <p:nvPr/>
        </p:nvSpPr>
        <p:spPr>
          <a:xfrm>
            <a:off x="2071256" y="1309692"/>
            <a:ext cx="3082303" cy="448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81000" y="304165"/>
            <a:ext cx="11430000" cy="640080"/>
          </a:xfrm>
        </p:spPr>
        <p:txBody>
          <a:bodyPr/>
          <a:lstStyle/>
          <a:p>
            <a:r>
              <a:rPr lang="en-GB" sz="2800" dirty="0"/>
              <a:t>Team</a:t>
            </a:r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2343337" y="1527718"/>
            <a:ext cx="2538139" cy="2462213"/>
          </a:xfrm>
          <a:prstGeom prst="rect">
            <a:avLst/>
          </a:prstGeom>
        </p:spPr>
        <p:txBody>
          <a:bodyPr spcFirstLastPara="1" wrap="square" lIns="45720" tIns="45720" rIns="45720" bIns="45720" anchor="t" anchorCtr="0">
            <a:spAutoFit/>
          </a:bodyPr>
          <a:lstStyle/>
          <a:p>
            <a:pPr algn="ctr">
              <a:buSzPct val="100000"/>
            </a:pPr>
            <a:r>
              <a:rPr lang="en-GB" b="1" dirty="0">
                <a:latin typeface="Work Sans" pitchFamily="2" charset="0"/>
              </a:rPr>
              <a:t>Ishan Gupta</a:t>
            </a: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Head of Product &amp; Technology</a:t>
            </a: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7+ years in engineering and product management</a:t>
            </a: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Ex-</a:t>
            </a:r>
            <a:r>
              <a:rPr lang="en-GB" dirty="0" err="1">
                <a:latin typeface="Work Sans" pitchFamily="2" charset="0"/>
              </a:rPr>
              <a:t>Servify</a:t>
            </a:r>
            <a:endParaRPr lang="en-GB" dirty="0">
              <a:latin typeface="Work Sans" pitchFamily="2" charset="0"/>
            </a:endParaRP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Babson Alum (MBA)</a:t>
            </a: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NIT Alum (Computer Science and Engineering)</a:t>
            </a:r>
          </a:p>
          <a:p>
            <a:pPr algn="ctr">
              <a:buSzPct val="100000"/>
            </a:pPr>
            <a:endParaRPr lang="en-GB" dirty="0">
              <a:latin typeface="Work Sans" pitchFamily="2" charset="0"/>
            </a:endParaRPr>
          </a:p>
          <a:p>
            <a:pPr algn="ctr">
              <a:buSzPct val="100000"/>
            </a:pPr>
            <a:endParaRPr lang="en-GB" dirty="0">
              <a:latin typeface="Work Sans" pitchFamily="2" charset="0"/>
            </a:endParaRPr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810F3D1E-9284-08A7-6034-1FE16C374646}"/>
              </a:ext>
            </a:extLst>
          </p:cNvPr>
          <p:cNvSpPr>
            <a:spLocks noChangeAspect="1"/>
          </p:cNvSpPr>
          <p:nvPr/>
        </p:nvSpPr>
        <p:spPr>
          <a:xfrm>
            <a:off x="7038442" y="1309692"/>
            <a:ext cx="3082303" cy="448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6" name="Google Shape;116;p23">
            <a:extLst>
              <a:ext uri="{FF2B5EF4-FFF2-40B4-BE49-F238E27FC236}">
                <a16:creationId xmlns:a16="http://schemas.microsoft.com/office/drawing/2014/main" id="{A8146A50-DFDE-EBE0-63A4-258D5B8B11DF}"/>
              </a:ext>
            </a:extLst>
          </p:cNvPr>
          <p:cNvSpPr txBox="1">
            <a:spLocks/>
          </p:cNvSpPr>
          <p:nvPr/>
        </p:nvSpPr>
        <p:spPr>
          <a:xfrm>
            <a:off x="7310523" y="1527719"/>
            <a:ext cx="2538139" cy="2462213"/>
          </a:xfrm>
          <a:prstGeom prst="rect">
            <a:avLst/>
          </a:prstGeom>
        </p:spPr>
        <p:txBody>
          <a:bodyPr spcFirstLastPara="1" wrap="square" lIns="45720" tIns="45720" rIns="45720" bIns="4572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GB" b="1" dirty="0">
                <a:latin typeface="Work Sans" pitchFamily="2" charset="0"/>
              </a:rPr>
              <a:t>Pratish Patwardhan</a:t>
            </a: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Head of Business Development and Growth</a:t>
            </a: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8+ years in business development</a:t>
            </a: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Co-founder, Casten.io</a:t>
            </a: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Co-Founder, Powernext </a:t>
            </a:r>
          </a:p>
          <a:p>
            <a:pPr algn="ctr">
              <a:buSzPct val="100000"/>
            </a:pPr>
            <a:r>
              <a:rPr lang="en-GB" dirty="0">
                <a:latin typeface="Work Sans" pitchFamily="2" charset="0"/>
              </a:rPr>
              <a:t>Babson Alum (MBA)</a:t>
            </a:r>
          </a:p>
          <a:p>
            <a:pPr algn="ctr">
              <a:buSzPct val="100000"/>
            </a:pPr>
            <a:endParaRPr lang="en-GB" dirty="0">
              <a:latin typeface="Work Sans" pitchFamily="2" charset="0"/>
            </a:endParaRPr>
          </a:p>
          <a:p>
            <a:pPr algn="ctr">
              <a:buSzPct val="100000"/>
            </a:pPr>
            <a:endParaRPr lang="en-GB" dirty="0">
              <a:latin typeface="Work Sans" pitchFamily="2" charset="0"/>
            </a:endParaRPr>
          </a:p>
          <a:p>
            <a:pPr algn="ctr">
              <a:buSzPct val="100000"/>
            </a:pPr>
            <a:endParaRPr lang="en-GB" dirty="0">
              <a:latin typeface="Work Sans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50E8F-7307-97AD-5967-96E000AD4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90" t="9741" r="2290" b="32277"/>
          <a:stretch/>
        </p:blipFill>
        <p:spPr>
          <a:xfrm>
            <a:off x="7644253" y="3726053"/>
            <a:ext cx="2204409" cy="1920240"/>
          </a:xfrm>
          <a:prstGeom prst="smileyFace">
            <a:avLst/>
          </a:prstGeom>
        </p:spPr>
      </p:pic>
      <p:pic>
        <p:nvPicPr>
          <p:cNvPr id="3" name="Picture 2" descr="A person smiling at camera&#10;&#10;Description automatically generated">
            <a:extLst>
              <a:ext uri="{FF2B5EF4-FFF2-40B4-BE49-F238E27FC236}">
                <a16:creationId xmlns:a16="http://schemas.microsoft.com/office/drawing/2014/main" id="{6906F3CC-CACC-7580-7B04-668D0BFFC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13384" y="3815934"/>
            <a:ext cx="1998043" cy="1740477"/>
          </a:xfrm>
          <a:prstGeom prst="smileyFace">
            <a:avLst/>
          </a:prstGeom>
        </p:spPr>
      </p:pic>
    </p:spTree>
    <p:extLst>
      <p:ext uri="{BB962C8B-B14F-4D97-AF65-F5344CB8AC3E}">
        <p14:creationId xmlns:p14="http://schemas.microsoft.com/office/powerpoint/2010/main" val="2399326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08C47A1C-7D0B-5A27-3E83-21CC954C3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256"/>
          <a:stretch/>
        </p:blipFill>
        <p:spPr>
          <a:xfrm>
            <a:off x="4152900" y="445262"/>
            <a:ext cx="3886200" cy="1798066"/>
          </a:xfrm>
          <a:prstGeom prst="rect">
            <a:avLst/>
          </a:prstGeom>
        </p:spPr>
      </p:pic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5548C5B2-DCBA-6583-5E6D-845E97173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660" b="2591"/>
          <a:stretch/>
        </p:blipFill>
        <p:spPr>
          <a:xfrm>
            <a:off x="4152900" y="2353056"/>
            <a:ext cx="3886200" cy="225553"/>
          </a:xfrm>
          <a:prstGeom prst="rect">
            <a:avLst/>
          </a:prstGeom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5B47BDA8-BCED-3BDE-BC1D-366B92D38890}"/>
              </a:ext>
            </a:extLst>
          </p:cNvPr>
          <p:cNvSpPr txBox="1">
            <a:spLocks/>
          </p:cNvSpPr>
          <p:nvPr/>
        </p:nvSpPr>
        <p:spPr>
          <a:xfrm>
            <a:off x="838200" y="5420273"/>
            <a:ext cx="10515600" cy="646331"/>
          </a:xfrm>
          <a:prstGeom prst="rect">
            <a:avLst/>
          </a:prstGeom>
          <a:solidFill>
            <a:schemeClr val="lt1"/>
          </a:solidFill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327A7"/>
              </a:buClr>
              <a:buSzPts val="2000"/>
              <a:buFont typeface="Montserrat"/>
              <a:buNone/>
              <a:defRPr sz="2000" b="1" i="0" u="none" strike="noStrike" cap="none" baseline="0" dirty="0">
                <a:solidFill>
                  <a:schemeClr val="accent1"/>
                </a:solidFill>
                <a:latin typeface="Work Sans" pitchFamily="2" charset="0"/>
                <a:ea typeface="Montserrat"/>
                <a:cs typeface="Arial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IN" sz="3200" dirty="0">
                <a:solidFill>
                  <a:srgbClr val="00A9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46013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entagon 41">
            <a:extLst>
              <a:ext uri="{FF2B5EF4-FFF2-40B4-BE49-F238E27FC236}">
                <a16:creationId xmlns:a16="http://schemas.microsoft.com/office/drawing/2014/main" id="{1422A6F4-5729-8613-349F-AB076C095F32}"/>
              </a:ext>
            </a:extLst>
          </p:cNvPr>
          <p:cNvSpPr>
            <a:spLocks/>
          </p:cNvSpPr>
          <p:nvPr/>
        </p:nvSpPr>
        <p:spPr>
          <a:xfrm flipH="1">
            <a:off x="6622227" y="4776483"/>
            <a:ext cx="4663439" cy="1116699"/>
          </a:xfrm>
          <a:prstGeom prst="homePlate">
            <a:avLst>
              <a:gd name="adj" fmla="val 30198"/>
            </a:avLst>
          </a:prstGeom>
          <a:solidFill>
            <a:schemeClr val="accent5"/>
          </a:solidFill>
          <a:ln>
            <a:noFill/>
          </a:ln>
          <a:effectLst>
            <a:outerShdw dist="25400" dir="5400000" algn="ctr" rotWithShape="0">
              <a:schemeClr val="accent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81000" y="304165"/>
            <a:ext cx="11430000" cy="640080"/>
          </a:xfrm>
        </p:spPr>
        <p:txBody>
          <a:bodyPr/>
          <a:lstStyle/>
          <a:p>
            <a:r>
              <a:rPr lang="en-GB" sz="2800" dirty="0"/>
              <a:t>Problem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4CB6A8-65FB-20EB-5E65-8F30915DEFCB}"/>
              </a:ext>
            </a:extLst>
          </p:cNvPr>
          <p:cNvCxnSpPr>
            <a:cxnSpLocks/>
          </p:cNvCxnSpPr>
          <p:nvPr/>
        </p:nvCxnSpPr>
        <p:spPr>
          <a:xfrm>
            <a:off x="11775836" y="2112812"/>
            <a:ext cx="0" cy="39194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62EB6A83-B2FD-9B04-DA66-B77DCE4D74B6}"/>
              </a:ext>
            </a:extLst>
          </p:cNvPr>
          <p:cNvSpPr/>
          <p:nvPr/>
        </p:nvSpPr>
        <p:spPr>
          <a:xfrm flipV="1">
            <a:off x="6111961" y="2713645"/>
            <a:ext cx="401495" cy="401495"/>
          </a:xfrm>
          <a:prstGeom prst="ellipse">
            <a:avLst/>
          </a:prstGeom>
          <a:solidFill>
            <a:schemeClr val="bg1"/>
          </a:solidFill>
          <a:ln w="133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9A5551-7FB9-7821-7D01-651E406BCB69}"/>
              </a:ext>
            </a:extLst>
          </p:cNvPr>
          <p:cNvSpPr/>
          <p:nvPr/>
        </p:nvSpPr>
        <p:spPr>
          <a:xfrm flipV="1">
            <a:off x="5478931" y="1500973"/>
            <a:ext cx="401495" cy="401495"/>
          </a:xfrm>
          <a:prstGeom prst="ellipse">
            <a:avLst/>
          </a:prstGeom>
          <a:solidFill>
            <a:schemeClr val="bg1"/>
          </a:solidFill>
          <a:ln w="133350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17A4180-1B57-D89A-5CC6-89AB2DB7A914}"/>
              </a:ext>
            </a:extLst>
          </p:cNvPr>
          <p:cNvSpPr/>
          <p:nvPr/>
        </p:nvSpPr>
        <p:spPr>
          <a:xfrm flipV="1">
            <a:off x="6133472" y="5055918"/>
            <a:ext cx="401495" cy="401495"/>
          </a:xfrm>
          <a:prstGeom prst="ellipse">
            <a:avLst/>
          </a:prstGeom>
          <a:solidFill>
            <a:schemeClr val="bg1"/>
          </a:solidFill>
          <a:ln w="133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C4FA5A-E4B3-A44D-4733-7208FE16EFD7}"/>
              </a:ext>
            </a:extLst>
          </p:cNvPr>
          <p:cNvSpPr/>
          <p:nvPr/>
        </p:nvSpPr>
        <p:spPr>
          <a:xfrm flipV="1">
            <a:off x="5522346" y="3756822"/>
            <a:ext cx="401495" cy="401495"/>
          </a:xfrm>
          <a:prstGeom prst="ellipse">
            <a:avLst/>
          </a:prstGeom>
          <a:solidFill>
            <a:schemeClr val="bg1"/>
          </a:solidFill>
          <a:ln w="133350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36">
            <a:extLst>
              <a:ext uri="{FF2B5EF4-FFF2-40B4-BE49-F238E27FC236}">
                <a16:creationId xmlns:a16="http://schemas.microsoft.com/office/drawing/2014/main" id="{8405C856-253C-57EA-906A-F48E8A5B7B89}"/>
              </a:ext>
            </a:extLst>
          </p:cNvPr>
          <p:cNvSpPr>
            <a:spLocks/>
          </p:cNvSpPr>
          <p:nvPr/>
        </p:nvSpPr>
        <p:spPr>
          <a:xfrm>
            <a:off x="644892" y="1132061"/>
            <a:ext cx="4663427" cy="1468844"/>
          </a:xfrm>
          <a:prstGeom prst="homePlate">
            <a:avLst>
              <a:gd name="adj" fmla="val 30198"/>
            </a:avLst>
          </a:prstGeom>
          <a:solidFill>
            <a:schemeClr val="accent6"/>
          </a:solidFill>
          <a:ln>
            <a:noFill/>
          </a:ln>
          <a:effectLst>
            <a:outerShdw dist="25400" dir="5400000" algn="ctr" rotWithShape="0">
              <a:schemeClr val="accent6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entagon 37">
            <a:extLst>
              <a:ext uri="{FF2B5EF4-FFF2-40B4-BE49-F238E27FC236}">
                <a16:creationId xmlns:a16="http://schemas.microsoft.com/office/drawing/2014/main" id="{D2EA80D4-737B-5700-8F6A-904677BC93F6}"/>
              </a:ext>
            </a:extLst>
          </p:cNvPr>
          <p:cNvSpPr>
            <a:spLocks/>
          </p:cNvSpPr>
          <p:nvPr/>
        </p:nvSpPr>
        <p:spPr>
          <a:xfrm>
            <a:off x="688424" y="3453015"/>
            <a:ext cx="4663417" cy="1323468"/>
          </a:xfrm>
          <a:prstGeom prst="homePlate">
            <a:avLst>
              <a:gd name="adj" fmla="val 30198"/>
            </a:avLst>
          </a:prstGeom>
          <a:solidFill>
            <a:schemeClr val="accent6"/>
          </a:solidFill>
          <a:ln>
            <a:noFill/>
          </a:ln>
          <a:effectLst>
            <a:outerShdw dist="25400" dir="5400000" algn="ctr" rotWithShape="0">
              <a:schemeClr val="accent6">
                <a:lumMod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entagon 41">
            <a:extLst>
              <a:ext uri="{FF2B5EF4-FFF2-40B4-BE49-F238E27FC236}">
                <a16:creationId xmlns:a16="http://schemas.microsoft.com/office/drawing/2014/main" id="{B3AF5B7C-4ACE-242F-EAE9-6F608AD8F84B}"/>
              </a:ext>
            </a:extLst>
          </p:cNvPr>
          <p:cNvSpPr>
            <a:spLocks/>
          </p:cNvSpPr>
          <p:nvPr/>
        </p:nvSpPr>
        <p:spPr>
          <a:xfrm flipH="1">
            <a:off x="6632065" y="2436672"/>
            <a:ext cx="4663439" cy="1116700"/>
          </a:xfrm>
          <a:prstGeom prst="homePlate">
            <a:avLst>
              <a:gd name="adj" fmla="val 30198"/>
            </a:avLst>
          </a:prstGeom>
          <a:solidFill>
            <a:schemeClr val="accent5"/>
          </a:solidFill>
          <a:ln>
            <a:noFill/>
          </a:ln>
          <a:effectLst>
            <a:outerShdw dist="25400" dir="5400000" algn="ctr" rotWithShape="0">
              <a:schemeClr val="accent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E7BC62-0BCD-E363-6C2B-0478E48FC642}"/>
              </a:ext>
            </a:extLst>
          </p:cNvPr>
          <p:cNvSpPr txBox="1"/>
          <p:nvPr/>
        </p:nvSpPr>
        <p:spPr>
          <a:xfrm rot="5400000">
            <a:off x="10926893" y="3873612"/>
            <a:ext cx="1697902" cy="4001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kumimoji="0" lang="en-GB" sz="2000" b="1" i="0" u="none" strike="noStrike" kern="0" cap="none" spc="0" normalizeH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Work Sans" pitchFamily="2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Time Bound</a:t>
            </a:r>
            <a:endParaRPr lang="en-US" b="1" dirty="0">
              <a:solidFill>
                <a:schemeClr val="accent3"/>
              </a:solidFill>
              <a:latin typeface="Lato" panose="020F0502020204030203" pitchFamily="34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D0E1B80-4A67-0DF0-1CD4-199A0E922209}"/>
              </a:ext>
            </a:extLst>
          </p:cNvPr>
          <p:cNvCxnSpPr>
            <a:cxnSpLocks/>
          </p:cNvCxnSpPr>
          <p:nvPr/>
        </p:nvCxnSpPr>
        <p:spPr>
          <a:xfrm>
            <a:off x="416164" y="1120298"/>
            <a:ext cx="0" cy="42579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DEC8310-5913-2839-8DB6-BC7935B9EF78}"/>
              </a:ext>
            </a:extLst>
          </p:cNvPr>
          <p:cNvSpPr txBox="1"/>
          <p:nvPr/>
        </p:nvSpPr>
        <p:spPr>
          <a:xfrm rot="16200000">
            <a:off x="-617931" y="3049217"/>
            <a:ext cx="2068195" cy="400110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>
            <a:spAutoFit/>
          </a:bodyPr>
          <a:lstStyle/>
          <a:p>
            <a:pPr algn="ctr"/>
            <a:r>
              <a:rPr lang="en-GB" sz="2000" b="1" dirty="0">
                <a:solidFill>
                  <a:srgbClr val="C00000"/>
                </a:solidFill>
                <a:latin typeface="Work Sans" pitchFamily="2" charset="0"/>
                <a:ea typeface="Open Sans" panose="020B0606030504020204" pitchFamily="34" charset="0"/>
                <a:cs typeface="Open Sans" panose="020B0606030504020204" pitchFamily="34" charset="0"/>
                <a:sym typeface="Montserrat"/>
              </a:rPr>
              <a:t>Process Bound</a:t>
            </a:r>
            <a:endParaRPr lang="en-US" b="1" dirty="0">
              <a:solidFill>
                <a:srgbClr val="C00000"/>
              </a:solidFill>
              <a:latin typeface="Lato" panose="020F0502020204030203" pitchFamily="34" charset="0"/>
            </a:endParaRPr>
          </a:p>
        </p:txBody>
      </p:sp>
      <p:sp>
        <p:nvSpPr>
          <p:cNvPr id="63" name="Google Shape;155;g125cdd217f0_0_1">
            <a:extLst>
              <a:ext uri="{FF2B5EF4-FFF2-40B4-BE49-F238E27FC236}">
                <a16:creationId xmlns:a16="http://schemas.microsoft.com/office/drawing/2014/main" id="{352F8D86-ECCD-604C-BC01-905D3CBE0CC1}"/>
              </a:ext>
            </a:extLst>
          </p:cNvPr>
          <p:cNvSpPr txBox="1">
            <a:spLocks/>
          </p:cNvSpPr>
          <p:nvPr/>
        </p:nvSpPr>
        <p:spPr>
          <a:xfrm flipH="1">
            <a:off x="1306794" y="3657833"/>
            <a:ext cx="404796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1800" b="1" i="0" spc="-20" dirty="0">
                <a:solidFill>
                  <a:schemeClr val="tx1"/>
                </a:solidFill>
                <a:effectLst/>
                <a:latin typeface="Work Sans" pitchFamily="2" charset="0"/>
              </a:rPr>
              <a:t>Screening </a:t>
            </a:r>
            <a:r>
              <a:rPr lang="en-IN" sz="1800" b="0" i="0" spc="-20" dirty="0">
                <a:solidFill>
                  <a:schemeClr val="tx1"/>
                </a:solidFill>
                <a:effectLst/>
                <a:latin typeface="Work Sans" pitchFamily="2" charset="0"/>
              </a:rPr>
              <a:t>is a manual process which is often laborious and time-consuming</a:t>
            </a:r>
          </a:p>
        </p:txBody>
      </p:sp>
      <p:sp>
        <p:nvSpPr>
          <p:cNvPr id="114" name="Google Shape;155;g125cdd217f0_0_1">
            <a:extLst>
              <a:ext uri="{FF2B5EF4-FFF2-40B4-BE49-F238E27FC236}">
                <a16:creationId xmlns:a16="http://schemas.microsoft.com/office/drawing/2014/main" id="{28552E5D-19D1-683C-977D-564BD7EDB107}"/>
              </a:ext>
            </a:extLst>
          </p:cNvPr>
          <p:cNvSpPr txBox="1">
            <a:spLocks/>
          </p:cNvSpPr>
          <p:nvPr/>
        </p:nvSpPr>
        <p:spPr>
          <a:xfrm flipH="1">
            <a:off x="1149557" y="1530490"/>
            <a:ext cx="3958028" cy="63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sz="1800" b="1" dirty="0">
                <a:solidFill>
                  <a:schemeClr val="tx1"/>
                </a:solidFill>
                <a:latin typeface="Work Sans" pitchFamily="2" charset="0"/>
              </a:rPr>
              <a:t>Analysts 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Work Sans" pitchFamily="2" charset="0"/>
              </a:rPr>
              <a:t>scan through 1000’s of applications to invest a few</a:t>
            </a:r>
          </a:p>
        </p:txBody>
      </p:sp>
      <p:sp>
        <p:nvSpPr>
          <p:cNvPr id="115" name="Google Shape;155;g125cdd217f0_0_1">
            <a:extLst>
              <a:ext uri="{FF2B5EF4-FFF2-40B4-BE49-F238E27FC236}">
                <a16:creationId xmlns:a16="http://schemas.microsoft.com/office/drawing/2014/main" id="{37652432-F7C0-2280-BE7A-42F695599115}"/>
              </a:ext>
            </a:extLst>
          </p:cNvPr>
          <p:cNvSpPr txBox="1">
            <a:spLocks/>
          </p:cNvSpPr>
          <p:nvPr/>
        </p:nvSpPr>
        <p:spPr>
          <a:xfrm flipH="1">
            <a:off x="6945739" y="2538437"/>
            <a:ext cx="392121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r>
              <a:rPr lang="en-IN" sz="1800" b="0" i="0" dirty="0">
                <a:solidFill>
                  <a:schemeClr val="tx1"/>
                </a:solidFill>
                <a:effectLst/>
                <a:latin typeface="Work Sans" pitchFamily="2" charset="0"/>
              </a:rPr>
              <a:t>Analysts spend </a:t>
            </a:r>
            <a:r>
              <a:rPr lang="en-IN" sz="1800" i="0" dirty="0">
                <a:solidFill>
                  <a:schemeClr val="tx1"/>
                </a:solidFill>
                <a:effectLst/>
                <a:latin typeface="Work Sans" pitchFamily="2" charset="0"/>
              </a:rPr>
              <a:t>120-150 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Work Sans" pitchFamily="2" charset="0"/>
              </a:rPr>
              <a:t>hours every month in </a:t>
            </a:r>
            <a:r>
              <a:rPr lang="en-IN" sz="1800" b="1" i="0" dirty="0">
                <a:solidFill>
                  <a:schemeClr val="tx1"/>
                </a:solidFill>
                <a:effectLst/>
                <a:latin typeface="Work Sans" pitchFamily="2" charset="0"/>
              </a:rPr>
              <a:t>screening and Due Diligence</a:t>
            </a:r>
          </a:p>
        </p:txBody>
      </p:sp>
      <p:sp>
        <p:nvSpPr>
          <p:cNvPr id="116" name="Google Shape;155;g125cdd217f0_0_1">
            <a:extLst>
              <a:ext uri="{FF2B5EF4-FFF2-40B4-BE49-F238E27FC236}">
                <a16:creationId xmlns:a16="http://schemas.microsoft.com/office/drawing/2014/main" id="{B7A90263-765D-7648-4D70-E1DBCEE6861F}"/>
              </a:ext>
            </a:extLst>
          </p:cNvPr>
          <p:cNvSpPr txBox="1">
            <a:spLocks/>
          </p:cNvSpPr>
          <p:nvPr/>
        </p:nvSpPr>
        <p:spPr>
          <a:xfrm flipH="1">
            <a:off x="6849202" y="5045799"/>
            <a:ext cx="39580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1800" b="0" i="0" dirty="0">
                <a:solidFill>
                  <a:schemeClr val="tx1"/>
                </a:solidFill>
                <a:effectLst/>
                <a:latin typeface="Work Sans" pitchFamily="2" charset="0"/>
              </a:rPr>
              <a:t>If </a:t>
            </a:r>
            <a:r>
              <a:rPr lang="en-IN" sz="1800" b="1" i="0" dirty="0">
                <a:solidFill>
                  <a:schemeClr val="tx1"/>
                </a:solidFill>
                <a:effectLst/>
                <a:latin typeface="Work Sans" pitchFamily="2" charset="0"/>
              </a:rPr>
              <a:t>VCs don’t act </a:t>
            </a:r>
            <a:r>
              <a:rPr lang="en-IN" sz="1800" b="0" i="0" dirty="0">
                <a:solidFill>
                  <a:schemeClr val="tx1"/>
                </a:solidFill>
                <a:effectLst/>
                <a:latin typeface="Work Sans" pitchFamily="2" charset="0"/>
              </a:rPr>
              <a:t>quickly, they can lose up on opportunities</a:t>
            </a:r>
          </a:p>
        </p:txBody>
      </p:sp>
      <p:pic>
        <p:nvPicPr>
          <p:cNvPr id="119" name="Picture 10" descr="Decision making - Free people icons">
            <a:extLst>
              <a:ext uri="{FF2B5EF4-FFF2-40B4-BE49-F238E27FC236}">
                <a16:creationId xmlns:a16="http://schemas.microsoft.com/office/drawing/2014/main" id="{1D10911B-151C-8E24-14AA-6A4A78647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4614" y="4991351"/>
            <a:ext cx="466062" cy="46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4" descr="Money - Free business and finance icons">
            <a:extLst>
              <a:ext uri="{FF2B5EF4-FFF2-40B4-BE49-F238E27FC236}">
                <a16:creationId xmlns:a16="http://schemas.microsoft.com/office/drawing/2014/main" id="{5A6C471D-EC90-AB67-482F-AE5D14579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87" y="1572726"/>
            <a:ext cx="540086" cy="5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6" descr="Due diligence - Free marketing icons">
            <a:extLst>
              <a:ext uri="{FF2B5EF4-FFF2-40B4-BE49-F238E27FC236}">
                <a16:creationId xmlns:a16="http://schemas.microsoft.com/office/drawing/2014/main" id="{373330A6-C3DB-A2E1-64F0-CA41AAD90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57" y="3832339"/>
            <a:ext cx="545555" cy="54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8" descr="Ability - Free business and finance icons">
            <a:extLst>
              <a:ext uri="{FF2B5EF4-FFF2-40B4-BE49-F238E27FC236}">
                <a16:creationId xmlns:a16="http://schemas.microsoft.com/office/drawing/2014/main" id="{BF1C5E12-039D-05A8-DDF0-8865E505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229" y="2684853"/>
            <a:ext cx="467883" cy="46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B280E9C-7EB1-728A-875D-CCBA16A3639A}"/>
              </a:ext>
            </a:extLst>
          </p:cNvPr>
          <p:cNvCxnSpPr>
            <a:cxnSpLocks/>
            <a:stCxn id="124" idx="1"/>
            <a:endCxn id="123" idx="4"/>
          </p:cNvCxnSpPr>
          <p:nvPr/>
        </p:nvCxnSpPr>
        <p:spPr>
          <a:xfrm flipH="1" flipV="1">
            <a:off x="5679678" y="1775245"/>
            <a:ext cx="581041" cy="1087158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52E045-5165-4143-53A9-AD61C21F4AB0}"/>
              </a:ext>
            </a:extLst>
          </p:cNvPr>
          <p:cNvCxnSpPr>
            <a:cxnSpLocks/>
            <a:endCxn id="124" idx="0"/>
          </p:cNvCxnSpPr>
          <p:nvPr/>
        </p:nvCxnSpPr>
        <p:spPr>
          <a:xfrm flipV="1">
            <a:off x="5735498" y="2840868"/>
            <a:ext cx="577210" cy="1116701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67D68A-E19D-F8B3-66FE-72FD4D0BEAE1}"/>
              </a:ext>
            </a:extLst>
          </p:cNvPr>
          <p:cNvCxnSpPr>
            <a:cxnSpLocks/>
            <a:endCxn id="125" idx="1"/>
          </p:cNvCxnSpPr>
          <p:nvPr/>
        </p:nvCxnSpPr>
        <p:spPr>
          <a:xfrm flipH="1" flipV="1">
            <a:off x="5678267" y="3905580"/>
            <a:ext cx="640286" cy="1351085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B925B150-8F0C-9994-78D8-C46CCC58E85C}"/>
              </a:ext>
            </a:extLst>
          </p:cNvPr>
          <p:cNvSpPr/>
          <p:nvPr/>
        </p:nvSpPr>
        <p:spPr>
          <a:xfrm>
            <a:off x="5606154" y="1628197"/>
            <a:ext cx="147048" cy="147048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541E855-3982-7A15-4576-38FE92DA51DE}"/>
              </a:ext>
            </a:extLst>
          </p:cNvPr>
          <p:cNvSpPr/>
          <p:nvPr/>
        </p:nvSpPr>
        <p:spPr>
          <a:xfrm>
            <a:off x="6239184" y="2840868"/>
            <a:ext cx="147048" cy="147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223B8AD4-E94F-16DB-C335-4778D1FD30C2}"/>
              </a:ext>
            </a:extLst>
          </p:cNvPr>
          <p:cNvSpPr/>
          <p:nvPr/>
        </p:nvSpPr>
        <p:spPr>
          <a:xfrm>
            <a:off x="5656732" y="3884045"/>
            <a:ext cx="147048" cy="147048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BC3A1A46-4346-C5F4-CF85-7E01EF35F66E}"/>
              </a:ext>
            </a:extLst>
          </p:cNvPr>
          <p:cNvSpPr/>
          <p:nvPr/>
        </p:nvSpPr>
        <p:spPr>
          <a:xfrm>
            <a:off x="6252179" y="5183142"/>
            <a:ext cx="147048" cy="147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olution - Free miscellaneous icons">
            <a:extLst>
              <a:ext uri="{FF2B5EF4-FFF2-40B4-BE49-F238E27FC236}">
                <a16:creationId xmlns:a16="http://schemas.microsoft.com/office/drawing/2014/main" id="{0DEF840E-6DE4-96E7-966F-803A90576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202" y="348242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20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7E3126B-838A-43B7-8C95-DF3EA3D4A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04165"/>
            <a:ext cx="11430000" cy="640080"/>
          </a:xfrm>
        </p:spPr>
        <p:txBody>
          <a:bodyPr/>
          <a:lstStyle/>
          <a:p>
            <a:r>
              <a:rPr lang="en-IN" sz="2800" dirty="0"/>
              <a:t>Solution</a:t>
            </a:r>
          </a:p>
        </p:txBody>
      </p:sp>
      <p:sp>
        <p:nvSpPr>
          <p:cNvPr id="76" name="Google Shape;68;p15">
            <a:extLst>
              <a:ext uri="{FF2B5EF4-FFF2-40B4-BE49-F238E27FC236}">
                <a16:creationId xmlns:a16="http://schemas.microsoft.com/office/drawing/2014/main" id="{8A7FF628-019E-97A2-6062-969007A315BE}"/>
              </a:ext>
            </a:extLst>
          </p:cNvPr>
          <p:cNvSpPr txBox="1">
            <a:spLocks/>
          </p:cNvSpPr>
          <p:nvPr/>
        </p:nvSpPr>
        <p:spPr>
          <a:xfrm>
            <a:off x="311699" y="1263958"/>
            <a:ext cx="4106319" cy="802716"/>
          </a:xfrm>
          <a:prstGeom prst="wedgeRectCallout">
            <a:avLst>
              <a:gd name="adj1" fmla="val 53199"/>
              <a:gd name="adj2" fmla="val -1976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19050" algn="ctr" rotWithShape="0">
              <a:schemeClr val="accent3"/>
            </a:outerShdw>
          </a:effectLst>
        </p:spPr>
        <p:txBody>
          <a:bodyPr spcFirstLastPara="1" wrap="square" lIns="45720" tIns="45720" rIns="45720" bIns="457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SzPts val="1800"/>
            </a:pPr>
            <a:r>
              <a:rPr lang="en-IN" sz="1600" b="1" dirty="0">
                <a:latin typeface="Work Sans" pitchFamily="2" charset="0"/>
              </a:rPr>
              <a:t>AI - enabled </a:t>
            </a:r>
            <a:r>
              <a:rPr lang="en-IN" sz="1600" dirty="0">
                <a:latin typeface="Work Sans" pitchFamily="2" charset="0"/>
              </a:rPr>
              <a:t>app that can streamline the screening process quickly</a:t>
            </a:r>
          </a:p>
        </p:txBody>
      </p:sp>
      <p:sp>
        <p:nvSpPr>
          <p:cNvPr id="115" name="Google Shape;68;p15">
            <a:extLst>
              <a:ext uri="{FF2B5EF4-FFF2-40B4-BE49-F238E27FC236}">
                <a16:creationId xmlns:a16="http://schemas.microsoft.com/office/drawing/2014/main" id="{46AFFD35-D290-E796-9436-FFA898E048AA}"/>
              </a:ext>
            </a:extLst>
          </p:cNvPr>
          <p:cNvSpPr txBox="1">
            <a:spLocks/>
          </p:cNvSpPr>
          <p:nvPr/>
        </p:nvSpPr>
        <p:spPr>
          <a:xfrm>
            <a:off x="542020" y="2776872"/>
            <a:ext cx="3123440" cy="1102725"/>
          </a:xfrm>
          <a:prstGeom prst="wedgeRectCallout">
            <a:avLst>
              <a:gd name="adj1" fmla="val 53571"/>
              <a:gd name="adj2" fmla="val -1869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19050" algn="ctr" rotWithShape="0">
              <a:schemeClr val="accent3"/>
            </a:outerShdw>
          </a:effectLst>
        </p:spPr>
        <p:txBody>
          <a:bodyPr spcFirstLastPara="1" wrap="square" lIns="45720" tIns="45720" rIns="45720" bIns="4572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SzPts val="1800"/>
            </a:pPr>
            <a:r>
              <a:rPr lang="en-IN" sz="1600" dirty="0">
                <a:latin typeface="Work Sans" pitchFamily="2" charset="0"/>
              </a:rPr>
              <a:t>Compare with </a:t>
            </a:r>
            <a:r>
              <a:rPr lang="en-IN" sz="1600" b="1" dirty="0">
                <a:latin typeface="Work Sans" pitchFamily="2" charset="0"/>
              </a:rPr>
              <a:t>million data points</a:t>
            </a:r>
            <a:r>
              <a:rPr lang="en-IN" sz="1600" dirty="0">
                <a:latin typeface="Work Sans" pitchFamily="2" charset="0"/>
              </a:rPr>
              <a:t> from start-ups in similar space to help VCs make informed decision</a:t>
            </a:r>
          </a:p>
        </p:txBody>
      </p:sp>
      <p:sp>
        <p:nvSpPr>
          <p:cNvPr id="116" name="Google Shape;68;p15">
            <a:extLst>
              <a:ext uri="{FF2B5EF4-FFF2-40B4-BE49-F238E27FC236}">
                <a16:creationId xmlns:a16="http://schemas.microsoft.com/office/drawing/2014/main" id="{AD7ED70E-7085-4039-8340-4167E9888E9C}"/>
              </a:ext>
            </a:extLst>
          </p:cNvPr>
          <p:cNvSpPr txBox="1">
            <a:spLocks/>
          </p:cNvSpPr>
          <p:nvPr/>
        </p:nvSpPr>
        <p:spPr>
          <a:xfrm>
            <a:off x="423460" y="4767449"/>
            <a:ext cx="4054466" cy="998342"/>
          </a:xfrm>
          <a:prstGeom prst="wedgeRectCallout">
            <a:avLst>
              <a:gd name="adj1" fmla="val 52834"/>
              <a:gd name="adj2" fmla="val -17596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19050" algn="ctr" rotWithShape="0">
              <a:schemeClr val="accent3"/>
            </a:outerShdw>
          </a:effectLst>
        </p:spPr>
        <p:txBody>
          <a:bodyPr spcFirstLastPara="1" wrap="square" lIns="45720" tIns="45720" rIns="45720" bIns="457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SzPts val="1800"/>
            </a:pPr>
            <a:r>
              <a:rPr lang="en-IN" sz="1600" b="1" spc="-50" dirty="0">
                <a:latin typeface="Work Sans" pitchFamily="2" charset="0"/>
              </a:rPr>
              <a:t>Scalable</a:t>
            </a:r>
            <a:r>
              <a:rPr lang="en-IN" sz="1600" spc="-50" dirty="0">
                <a:latin typeface="Work Sans" pitchFamily="2" charset="0"/>
              </a:rPr>
              <a:t> Due-Diligence process to screen 100s of companies and </a:t>
            </a:r>
            <a:r>
              <a:rPr lang="en-IN" sz="1600" b="1" spc="-50" dirty="0">
                <a:latin typeface="Work Sans" pitchFamily="2" charset="0"/>
              </a:rPr>
              <a:t>pick winners</a:t>
            </a:r>
          </a:p>
        </p:txBody>
      </p:sp>
      <p:sp>
        <p:nvSpPr>
          <p:cNvPr id="117" name="Google Shape;68;p15">
            <a:extLst>
              <a:ext uri="{FF2B5EF4-FFF2-40B4-BE49-F238E27FC236}">
                <a16:creationId xmlns:a16="http://schemas.microsoft.com/office/drawing/2014/main" id="{BF0934B4-B2D7-8579-537C-31C18E20201B}"/>
              </a:ext>
            </a:extLst>
          </p:cNvPr>
          <p:cNvSpPr txBox="1">
            <a:spLocks/>
          </p:cNvSpPr>
          <p:nvPr/>
        </p:nvSpPr>
        <p:spPr>
          <a:xfrm>
            <a:off x="7955433" y="1310110"/>
            <a:ext cx="3855567" cy="661720"/>
          </a:xfrm>
          <a:prstGeom prst="wedgeRectCallout">
            <a:avLst>
              <a:gd name="adj1" fmla="val -52926"/>
              <a:gd name="adj2" fmla="val -24090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19050" dir="10800000" algn="ctr" rotWithShape="0">
              <a:schemeClr val="accent3"/>
            </a:outerShdw>
          </a:effectLst>
        </p:spPr>
        <p:txBody>
          <a:bodyPr spcFirstLastPara="1" wrap="square" lIns="45720" tIns="45720" rIns="45720" bIns="4572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SzPts val="1800"/>
            </a:pPr>
            <a:r>
              <a:rPr lang="en-IN" sz="1600" b="1" dirty="0">
                <a:latin typeface="Work Sans" pitchFamily="2" charset="0"/>
              </a:rPr>
              <a:t>Summary with clear metrics </a:t>
            </a:r>
            <a:r>
              <a:rPr lang="en-IN" sz="1600" dirty="0">
                <a:latin typeface="Work Sans" pitchFamily="2" charset="0"/>
              </a:rPr>
              <a:t>on each </a:t>
            </a:r>
            <a:r>
              <a:rPr lang="en-IN" sz="1600" dirty="0" err="1">
                <a:latin typeface="Work Sans" pitchFamily="2" charset="0"/>
              </a:rPr>
              <a:t>startup’s</a:t>
            </a:r>
            <a:r>
              <a:rPr lang="en-IN" sz="1600" dirty="0">
                <a:latin typeface="Work Sans" pitchFamily="2" charset="0"/>
              </a:rPr>
              <a:t> likelihood of success</a:t>
            </a:r>
          </a:p>
        </p:txBody>
      </p:sp>
      <p:sp>
        <p:nvSpPr>
          <p:cNvPr id="118" name="Google Shape;68;p15">
            <a:extLst>
              <a:ext uri="{FF2B5EF4-FFF2-40B4-BE49-F238E27FC236}">
                <a16:creationId xmlns:a16="http://schemas.microsoft.com/office/drawing/2014/main" id="{17868B9A-EE5A-C9C6-9CCE-6CB2EBB7D799}"/>
              </a:ext>
            </a:extLst>
          </p:cNvPr>
          <p:cNvSpPr txBox="1">
            <a:spLocks/>
          </p:cNvSpPr>
          <p:nvPr/>
        </p:nvSpPr>
        <p:spPr>
          <a:xfrm>
            <a:off x="8293101" y="2591800"/>
            <a:ext cx="3594726" cy="984885"/>
          </a:xfrm>
          <a:prstGeom prst="wedgeRectCallout">
            <a:avLst>
              <a:gd name="adj1" fmla="val -53465"/>
              <a:gd name="adj2" fmla="val -22543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19050" dir="10800000" algn="ctr" rotWithShape="0">
              <a:schemeClr val="accent3"/>
            </a:outerShdw>
          </a:effectLst>
        </p:spPr>
        <p:txBody>
          <a:bodyPr spcFirstLastPara="1" wrap="square" lIns="45720" tIns="45720" rIns="45720" bIns="4572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SzPts val="1800"/>
            </a:pPr>
            <a:r>
              <a:rPr lang="en-IN" sz="1600" b="1" dirty="0">
                <a:latin typeface="Work Sans" pitchFamily="2" charset="0"/>
              </a:rPr>
              <a:t>Faster, </a:t>
            </a:r>
            <a:r>
              <a:rPr lang="en-IN" sz="1600" dirty="0">
                <a:latin typeface="Work Sans" pitchFamily="2" charset="0"/>
              </a:rPr>
              <a:t>Efficient, and accurate, </a:t>
            </a:r>
            <a:r>
              <a:rPr lang="en-IN" sz="1600" b="1" dirty="0">
                <a:latin typeface="Work Sans" pitchFamily="2" charset="0"/>
              </a:rPr>
              <a:t>screening</a:t>
            </a:r>
            <a:r>
              <a:rPr lang="en-IN" sz="1600" dirty="0">
                <a:latin typeface="Work Sans" pitchFamily="2" charset="0"/>
              </a:rPr>
              <a:t> </a:t>
            </a:r>
          </a:p>
          <a:p>
            <a:pPr marL="182880" indent="-182880">
              <a:spcBef>
                <a:spcPts val="600"/>
              </a:spcBef>
              <a:buSzPts val="1800"/>
              <a:buFont typeface="Wingdings" panose="05000000000000000000" pitchFamily="2" charset="2"/>
              <a:buChar char="§"/>
            </a:pPr>
            <a:endParaRPr lang="en-IN" sz="1600" dirty="0">
              <a:latin typeface="Work Sans" pitchFamily="2" charset="0"/>
            </a:endParaRPr>
          </a:p>
        </p:txBody>
      </p:sp>
      <p:sp>
        <p:nvSpPr>
          <p:cNvPr id="119" name="Google Shape;68;p15">
            <a:extLst>
              <a:ext uri="{FF2B5EF4-FFF2-40B4-BE49-F238E27FC236}">
                <a16:creationId xmlns:a16="http://schemas.microsoft.com/office/drawing/2014/main" id="{38986B46-60D4-8AB4-2A0C-0E51518FD5BF}"/>
              </a:ext>
            </a:extLst>
          </p:cNvPr>
          <p:cNvSpPr txBox="1">
            <a:spLocks/>
          </p:cNvSpPr>
          <p:nvPr/>
        </p:nvSpPr>
        <p:spPr>
          <a:xfrm>
            <a:off x="8246577" y="3769481"/>
            <a:ext cx="3594726" cy="2446824"/>
          </a:xfrm>
          <a:prstGeom prst="wedgeRectCallout">
            <a:avLst>
              <a:gd name="adj1" fmla="val -53290"/>
              <a:gd name="adj2" fmla="val 1077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19050" dir="10800000" algn="ctr" rotWithShape="0">
              <a:schemeClr val="accent3"/>
            </a:outerShdw>
          </a:effectLst>
        </p:spPr>
        <p:txBody>
          <a:bodyPr spcFirstLastPara="1" wrap="square" lIns="45720" tIns="45720" rIns="45720" bIns="4572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SzPts val="1800"/>
            </a:pPr>
            <a:r>
              <a:rPr lang="en-IN" sz="1600" spc="-20" dirty="0">
                <a:latin typeface="Work Sans" pitchFamily="2" charset="0"/>
              </a:rPr>
              <a:t>Detailed </a:t>
            </a:r>
            <a:r>
              <a:rPr lang="en-IN" sz="1600" b="1" spc="-20" dirty="0">
                <a:latin typeface="Work Sans" pitchFamily="2" charset="0"/>
              </a:rPr>
              <a:t>due diligence reports </a:t>
            </a:r>
            <a:r>
              <a:rPr lang="en-IN" sz="1600" spc="-20" dirty="0">
                <a:latin typeface="Work Sans" pitchFamily="2" charset="0"/>
              </a:rPr>
              <a:t>to provide details on 200+ aspect of the startup</a:t>
            </a:r>
          </a:p>
          <a:p>
            <a:pPr marL="365760" lvl="1" indent="-182880">
              <a:spcBef>
                <a:spcPts val="600"/>
              </a:spcBef>
              <a:buSzPts val="1400"/>
              <a:buFont typeface="Wingdings" panose="05000000000000000000" pitchFamily="2" charset="2"/>
              <a:buChar char="ü"/>
            </a:pPr>
            <a:r>
              <a:rPr lang="en-IN" sz="1600" dirty="0">
                <a:latin typeface="Work Sans" pitchFamily="2" charset="0"/>
              </a:rPr>
              <a:t>E.g., Social-Media Presence</a:t>
            </a:r>
          </a:p>
          <a:p>
            <a:pPr marL="365760" lvl="1" indent="-182880">
              <a:spcBef>
                <a:spcPts val="600"/>
              </a:spcBef>
              <a:buSzPts val="1400"/>
              <a:buFont typeface="Wingdings" panose="05000000000000000000" pitchFamily="2" charset="2"/>
              <a:buChar char="ü"/>
            </a:pPr>
            <a:r>
              <a:rPr lang="en-IN" sz="1600" dirty="0">
                <a:latin typeface="Work Sans" pitchFamily="2" charset="0"/>
              </a:rPr>
              <a:t>App/web score on a scale of 100</a:t>
            </a:r>
          </a:p>
          <a:p>
            <a:pPr marL="365760" lvl="1" indent="-182880">
              <a:spcBef>
                <a:spcPts val="600"/>
              </a:spcBef>
              <a:buSzPts val="1400"/>
              <a:buFont typeface="Wingdings" panose="05000000000000000000" pitchFamily="2" charset="2"/>
              <a:buChar char="ü"/>
            </a:pPr>
            <a:r>
              <a:rPr lang="en-IN" sz="1600" dirty="0">
                <a:latin typeface="Work Sans" pitchFamily="2" charset="0"/>
              </a:rPr>
              <a:t>UI/UX experience</a:t>
            </a:r>
          </a:p>
          <a:p>
            <a:pPr marL="365760" lvl="1" indent="-182880">
              <a:spcBef>
                <a:spcPts val="600"/>
              </a:spcBef>
              <a:buSzPts val="1400"/>
              <a:buFont typeface="Wingdings" panose="05000000000000000000" pitchFamily="2" charset="2"/>
              <a:buChar char="ü"/>
            </a:pPr>
            <a:r>
              <a:rPr lang="en-IN" sz="1600" dirty="0">
                <a:latin typeface="Work Sans" pitchFamily="2" charset="0"/>
              </a:rPr>
              <a:t>Product reviews</a:t>
            </a:r>
          </a:p>
        </p:txBody>
      </p:sp>
      <p:sp>
        <p:nvSpPr>
          <p:cNvPr id="10" name="Oval 48">
            <a:extLst>
              <a:ext uri="{FF2B5EF4-FFF2-40B4-BE49-F238E27FC236}">
                <a16:creationId xmlns:a16="http://schemas.microsoft.com/office/drawing/2014/main" id="{9BF1D5FD-6AD4-9A25-B4E8-96D2B0891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3872" y="2776872"/>
            <a:ext cx="1304257" cy="130425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1600" dirty="0"/>
          </a:p>
        </p:txBody>
      </p:sp>
      <p:sp>
        <p:nvSpPr>
          <p:cNvPr id="5172" name="Freeform 1693">
            <a:extLst>
              <a:ext uri="{FF2B5EF4-FFF2-40B4-BE49-F238E27FC236}">
                <a16:creationId xmlns:a16="http://schemas.microsoft.com/office/drawing/2014/main" id="{67D25406-BACE-76FD-0083-939F984A18C1}"/>
              </a:ext>
            </a:extLst>
          </p:cNvPr>
          <p:cNvSpPr>
            <a:spLocks/>
          </p:cNvSpPr>
          <p:nvPr/>
        </p:nvSpPr>
        <p:spPr bwMode="auto">
          <a:xfrm>
            <a:off x="5499488" y="2832488"/>
            <a:ext cx="1193026" cy="1193024"/>
          </a:xfrm>
          <a:custGeom>
            <a:avLst/>
            <a:gdLst>
              <a:gd name="T0" fmla="*/ 1875 w 1997"/>
              <a:gd name="T1" fmla="*/ 778 h 1998"/>
              <a:gd name="T2" fmla="*/ 1219 w 1997"/>
              <a:gd name="T3" fmla="*/ 1876 h 1998"/>
              <a:gd name="T4" fmla="*/ 122 w 1997"/>
              <a:gd name="T5" fmla="*/ 1220 h 1998"/>
              <a:gd name="T6" fmla="*/ 777 w 1997"/>
              <a:gd name="T7" fmla="*/ 122 h 1998"/>
              <a:gd name="T8" fmla="*/ 1875 w 1997"/>
              <a:gd name="T9" fmla="*/ 778 h 1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97" h="1998">
                <a:moveTo>
                  <a:pt x="1875" y="778"/>
                </a:moveTo>
                <a:cubicBezTo>
                  <a:pt x="1997" y="1262"/>
                  <a:pt x="1703" y="1754"/>
                  <a:pt x="1219" y="1876"/>
                </a:cubicBezTo>
                <a:cubicBezTo>
                  <a:pt x="735" y="1998"/>
                  <a:pt x="244" y="1704"/>
                  <a:pt x="122" y="1220"/>
                </a:cubicBezTo>
                <a:cubicBezTo>
                  <a:pt x="0" y="736"/>
                  <a:pt x="293" y="244"/>
                  <a:pt x="777" y="122"/>
                </a:cubicBezTo>
                <a:cubicBezTo>
                  <a:pt x="1261" y="0"/>
                  <a:pt x="1753" y="294"/>
                  <a:pt x="1875" y="77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108" name="Picture 12" descr="Artificial intelligence - Free technology icons">
            <a:extLst>
              <a:ext uri="{FF2B5EF4-FFF2-40B4-BE49-F238E27FC236}">
                <a16:creationId xmlns:a16="http://schemas.microsoft.com/office/drawing/2014/main" id="{AB6FA819-AC6A-8E95-B86F-0D9AF0C8B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19" y="3124219"/>
            <a:ext cx="609563" cy="60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e 4">
            <a:extLst>
              <a:ext uri="{FF2B5EF4-FFF2-40B4-BE49-F238E27FC236}">
                <a16:creationId xmlns:a16="http://schemas.microsoft.com/office/drawing/2014/main" id="{6F4CE1D3-C3A5-325A-615C-0C24FCCC7506}"/>
              </a:ext>
            </a:extLst>
          </p:cNvPr>
          <p:cNvSpPr/>
          <p:nvPr/>
        </p:nvSpPr>
        <p:spPr>
          <a:xfrm>
            <a:off x="6253101" y="2311843"/>
            <a:ext cx="1394814" cy="102608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54610" tIns="54610" rIns="54610" bIns="54610" numCol="1" spcCol="1270" anchor="ctr" anchorCtr="0">
            <a:noAutofit/>
          </a:bodyPr>
          <a:lstStyle/>
          <a:p>
            <a:pPr marL="0" marR="0" lvl="0" indent="0" algn="ctr" defTabSz="1911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kern="1200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4" name="Pie 8">
            <a:extLst>
              <a:ext uri="{FF2B5EF4-FFF2-40B4-BE49-F238E27FC236}">
                <a16:creationId xmlns:a16="http://schemas.microsoft.com/office/drawing/2014/main" id="{48F640BD-91D7-C22A-34E9-F644AE2D78BA}"/>
              </a:ext>
            </a:extLst>
          </p:cNvPr>
          <p:cNvSpPr/>
          <p:nvPr/>
        </p:nvSpPr>
        <p:spPr>
          <a:xfrm>
            <a:off x="4498335" y="2311843"/>
            <a:ext cx="1394814" cy="102608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54610" tIns="54610" rIns="54610" bIns="54610" numCol="1" spcCol="1270" anchor="ctr" anchorCtr="0">
            <a:noAutofit/>
          </a:bodyPr>
          <a:lstStyle/>
          <a:p>
            <a:pPr marL="0" marR="0" lvl="0" indent="0" algn="ctr" defTabSz="1911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kern="1200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6" name="Pie 4">
            <a:extLst>
              <a:ext uri="{FF2B5EF4-FFF2-40B4-BE49-F238E27FC236}">
                <a16:creationId xmlns:a16="http://schemas.microsoft.com/office/drawing/2014/main" id="{07D73917-C28F-7712-F694-C1FE8A57D2EA}"/>
              </a:ext>
            </a:extLst>
          </p:cNvPr>
          <p:cNvSpPr/>
          <p:nvPr/>
        </p:nvSpPr>
        <p:spPr>
          <a:xfrm>
            <a:off x="6262928" y="3588988"/>
            <a:ext cx="1394814" cy="102608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81280" tIns="81280" rIns="81280" bIns="81280" numCol="1" spcCol="1270" anchor="ctr" anchorCtr="0">
            <a:noAutofit/>
          </a:bodyPr>
          <a:lstStyle/>
          <a:p>
            <a:pPr marL="0" marR="0" lvl="0" indent="0" algn="ctr" defTabSz="2844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kern="1200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C559D34A-4405-7A1A-6D6E-316F69F5BFA1}"/>
              </a:ext>
            </a:extLst>
          </p:cNvPr>
          <p:cNvSpPr>
            <a:spLocks/>
          </p:cNvSpPr>
          <p:nvPr/>
        </p:nvSpPr>
        <p:spPr bwMode="auto">
          <a:xfrm rot="19800000">
            <a:off x="4784638" y="1917402"/>
            <a:ext cx="1400785" cy="908108"/>
          </a:xfrm>
          <a:custGeom>
            <a:avLst/>
            <a:gdLst>
              <a:gd name="T0" fmla="*/ 7117 w 7341"/>
              <a:gd name="T1" fmla="*/ 746 h 4767"/>
              <a:gd name="T2" fmla="*/ 6670 w 7341"/>
              <a:gd name="T3" fmla="*/ 570 h 4767"/>
              <a:gd name="T4" fmla="*/ 6221 w 7341"/>
              <a:gd name="T5" fmla="*/ 417 h 4767"/>
              <a:gd name="T6" fmla="*/ 5771 w 7341"/>
              <a:gd name="T7" fmla="*/ 286 h 4767"/>
              <a:gd name="T8" fmla="*/ 5320 w 7341"/>
              <a:gd name="T9" fmla="*/ 180 h 4767"/>
              <a:gd name="T10" fmla="*/ 4866 w 7341"/>
              <a:gd name="T11" fmla="*/ 97 h 4767"/>
              <a:gd name="T12" fmla="*/ 4412 w 7341"/>
              <a:gd name="T13" fmla="*/ 39 h 4767"/>
              <a:gd name="T14" fmla="*/ 3955 w 7341"/>
              <a:gd name="T15" fmla="*/ 7 h 4767"/>
              <a:gd name="T16" fmla="*/ 3497 w 7341"/>
              <a:gd name="T17" fmla="*/ 0 h 4767"/>
              <a:gd name="T18" fmla="*/ 3037 w 7341"/>
              <a:gd name="T19" fmla="*/ 20 h 4767"/>
              <a:gd name="T20" fmla="*/ 2575 w 7341"/>
              <a:gd name="T21" fmla="*/ 68 h 4767"/>
              <a:gd name="T22" fmla="*/ 2111 w 7341"/>
              <a:gd name="T23" fmla="*/ 143 h 4767"/>
              <a:gd name="T24" fmla="*/ 1646 w 7341"/>
              <a:gd name="T25" fmla="*/ 248 h 4767"/>
              <a:gd name="T26" fmla="*/ 1178 w 7341"/>
              <a:gd name="T27" fmla="*/ 380 h 4767"/>
              <a:gd name="T28" fmla="*/ 708 w 7341"/>
              <a:gd name="T29" fmla="*/ 542 h 4767"/>
              <a:gd name="T30" fmla="*/ 237 w 7341"/>
              <a:gd name="T31" fmla="*/ 735 h 4767"/>
              <a:gd name="T32" fmla="*/ 1729 w 7341"/>
              <a:gd name="T33" fmla="*/ 4739 h 4767"/>
              <a:gd name="T34" fmla="*/ 1940 w 7341"/>
              <a:gd name="T35" fmla="*/ 4649 h 4767"/>
              <a:gd name="T36" fmla="*/ 2154 w 7341"/>
              <a:gd name="T37" fmla="*/ 4568 h 4767"/>
              <a:gd name="T38" fmla="*/ 2371 w 7341"/>
              <a:gd name="T39" fmla="*/ 4499 h 4767"/>
              <a:gd name="T40" fmla="*/ 2591 w 7341"/>
              <a:gd name="T41" fmla="*/ 4441 h 4767"/>
              <a:gd name="T42" fmla="*/ 2815 w 7341"/>
              <a:gd name="T43" fmla="*/ 4395 h 4767"/>
              <a:gd name="T44" fmla="*/ 3040 w 7341"/>
              <a:gd name="T45" fmla="*/ 4361 h 4767"/>
              <a:gd name="T46" fmla="*/ 3270 w 7341"/>
              <a:gd name="T47" fmla="*/ 4340 h 4767"/>
              <a:gd name="T48" fmla="*/ 3504 w 7341"/>
              <a:gd name="T49" fmla="*/ 4331 h 4767"/>
              <a:gd name="T50" fmla="*/ 3740 w 7341"/>
              <a:gd name="T51" fmla="*/ 4335 h 4767"/>
              <a:gd name="T52" fmla="*/ 3980 w 7341"/>
              <a:gd name="T53" fmla="*/ 4353 h 4767"/>
              <a:gd name="T54" fmla="*/ 4225 w 7341"/>
              <a:gd name="T55" fmla="*/ 4386 h 4767"/>
              <a:gd name="T56" fmla="*/ 4472 w 7341"/>
              <a:gd name="T57" fmla="*/ 4432 h 4767"/>
              <a:gd name="T58" fmla="*/ 4724 w 7341"/>
              <a:gd name="T59" fmla="*/ 4493 h 4767"/>
              <a:gd name="T60" fmla="*/ 4980 w 7341"/>
              <a:gd name="T61" fmla="*/ 4568 h 4767"/>
              <a:gd name="T62" fmla="*/ 5240 w 7341"/>
              <a:gd name="T63" fmla="*/ 4660 h 4767"/>
              <a:gd name="T64" fmla="*/ 5504 w 7341"/>
              <a:gd name="T65" fmla="*/ 4767 h 4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341" h="4767">
                <a:moveTo>
                  <a:pt x="7341" y="843"/>
                </a:moveTo>
                <a:lnTo>
                  <a:pt x="7117" y="746"/>
                </a:lnTo>
                <a:lnTo>
                  <a:pt x="6894" y="656"/>
                </a:lnTo>
                <a:lnTo>
                  <a:pt x="6670" y="570"/>
                </a:lnTo>
                <a:lnTo>
                  <a:pt x="6446" y="491"/>
                </a:lnTo>
                <a:lnTo>
                  <a:pt x="6221" y="417"/>
                </a:lnTo>
                <a:lnTo>
                  <a:pt x="5997" y="349"/>
                </a:lnTo>
                <a:lnTo>
                  <a:pt x="5771" y="286"/>
                </a:lnTo>
                <a:lnTo>
                  <a:pt x="5545" y="230"/>
                </a:lnTo>
                <a:lnTo>
                  <a:pt x="5320" y="180"/>
                </a:lnTo>
                <a:lnTo>
                  <a:pt x="5093" y="134"/>
                </a:lnTo>
                <a:lnTo>
                  <a:pt x="4866" y="97"/>
                </a:lnTo>
                <a:lnTo>
                  <a:pt x="4640" y="65"/>
                </a:lnTo>
                <a:lnTo>
                  <a:pt x="4412" y="39"/>
                </a:lnTo>
                <a:lnTo>
                  <a:pt x="4184" y="19"/>
                </a:lnTo>
                <a:lnTo>
                  <a:pt x="3955" y="7"/>
                </a:lnTo>
                <a:lnTo>
                  <a:pt x="3726" y="0"/>
                </a:lnTo>
                <a:lnTo>
                  <a:pt x="3497" y="0"/>
                </a:lnTo>
                <a:lnTo>
                  <a:pt x="3267" y="7"/>
                </a:lnTo>
                <a:lnTo>
                  <a:pt x="3037" y="20"/>
                </a:lnTo>
                <a:lnTo>
                  <a:pt x="2806" y="41"/>
                </a:lnTo>
                <a:lnTo>
                  <a:pt x="2575" y="68"/>
                </a:lnTo>
                <a:lnTo>
                  <a:pt x="2344" y="103"/>
                </a:lnTo>
                <a:lnTo>
                  <a:pt x="2111" y="143"/>
                </a:lnTo>
                <a:lnTo>
                  <a:pt x="1878" y="192"/>
                </a:lnTo>
                <a:lnTo>
                  <a:pt x="1646" y="248"/>
                </a:lnTo>
                <a:lnTo>
                  <a:pt x="1411" y="310"/>
                </a:lnTo>
                <a:lnTo>
                  <a:pt x="1178" y="380"/>
                </a:lnTo>
                <a:lnTo>
                  <a:pt x="943" y="458"/>
                </a:lnTo>
                <a:lnTo>
                  <a:pt x="708" y="542"/>
                </a:lnTo>
                <a:lnTo>
                  <a:pt x="472" y="635"/>
                </a:lnTo>
                <a:lnTo>
                  <a:pt x="237" y="735"/>
                </a:lnTo>
                <a:lnTo>
                  <a:pt x="0" y="843"/>
                </a:lnTo>
                <a:lnTo>
                  <a:pt x="1729" y="4739"/>
                </a:lnTo>
                <a:lnTo>
                  <a:pt x="1834" y="4693"/>
                </a:lnTo>
                <a:lnTo>
                  <a:pt x="1940" y="4649"/>
                </a:lnTo>
                <a:lnTo>
                  <a:pt x="2046" y="4607"/>
                </a:lnTo>
                <a:lnTo>
                  <a:pt x="2154" y="4568"/>
                </a:lnTo>
                <a:lnTo>
                  <a:pt x="2262" y="4532"/>
                </a:lnTo>
                <a:lnTo>
                  <a:pt x="2371" y="4499"/>
                </a:lnTo>
                <a:lnTo>
                  <a:pt x="2481" y="4468"/>
                </a:lnTo>
                <a:lnTo>
                  <a:pt x="2591" y="4441"/>
                </a:lnTo>
                <a:lnTo>
                  <a:pt x="2702" y="4417"/>
                </a:lnTo>
                <a:lnTo>
                  <a:pt x="2815" y="4395"/>
                </a:lnTo>
                <a:lnTo>
                  <a:pt x="2927" y="4377"/>
                </a:lnTo>
                <a:lnTo>
                  <a:pt x="3040" y="4361"/>
                </a:lnTo>
                <a:lnTo>
                  <a:pt x="3155" y="4348"/>
                </a:lnTo>
                <a:lnTo>
                  <a:pt x="3270" y="4340"/>
                </a:lnTo>
                <a:lnTo>
                  <a:pt x="3387" y="4333"/>
                </a:lnTo>
                <a:lnTo>
                  <a:pt x="3504" y="4331"/>
                </a:lnTo>
                <a:lnTo>
                  <a:pt x="3621" y="4331"/>
                </a:lnTo>
                <a:lnTo>
                  <a:pt x="3740" y="4335"/>
                </a:lnTo>
                <a:lnTo>
                  <a:pt x="3860" y="4343"/>
                </a:lnTo>
                <a:lnTo>
                  <a:pt x="3980" y="4353"/>
                </a:lnTo>
                <a:lnTo>
                  <a:pt x="4101" y="4367"/>
                </a:lnTo>
                <a:lnTo>
                  <a:pt x="4225" y="4386"/>
                </a:lnTo>
                <a:lnTo>
                  <a:pt x="4348" y="4407"/>
                </a:lnTo>
                <a:lnTo>
                  <a:pt x="4472" y="4432"/>
                </a:lnTo>
                <a:lnTo>
                  <a:pt x="4598" y="4461"/>
                </a:lnTo>
                <a:lnTo>
                  <a:pt x="4724" y="4493"/>
                </a:lnTo>
                <a:lnTo>
                  <a:pt x="4851" y="4529"/>
                </a:lnTo>
                <a:lnTo>
                  <a:pt x="4980" y="4568"/>
                </a:lnTo>
                <a:lnTo>
                  <a:pt x="5109" y="4612"/>
                </a:lnTo>
                <a:lnTo>
                  <a:pt x="5240" y="4660"/>
                </a:lnTo>
                <a:lnTo>
                  <a:pt x="5370" y="4711"/>
                </a:lnTo>
                <a:lnTo>
                  <a:pt x="5504" y="4767"/>
                </a:lnTo>
                <a:lnTo>
                  <a:pt x="7341" y="843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54864" tIns="54864" rIns="54864" bIns="54864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6993855D-DD1E-1329-5528-8A321BB9F708}"/>
              </a:ext>
            </a:extLst>
          </p:cNvPr>
          <p:cNvSpPr>
            <a:spLocks/>
          </p:cNvSpPr>
          <p:nvPr/>
        </p:nvSpPr>
        <p:spPr bwMode="auto">
          <a:xfrm rot="19800000">
            <a:off x="5992424" y="4035097"/>
            <a:ext cx="1400785" cy="911541"/>
          </a:xfrm>
          <a:custGeom>
            <a:avLst/>
            <a:gdLst>
              <a:gd name="T0" fmla="*/ 223 w 7341"/>
              <a:gd name="T1" fmla="*/ 4006 h 4786"/>
              <a:gd name="T2" fmla="*/ 669 w 7341"/>
              <a:gd name="T3" fmla="*/ 4186 h 4786"/>
              <a:gd name="T4" fmla="*/ 1115 w 7341"/>
              <a:gd name="T5" fmla="*/ 4344 h 4786"/>
              <a:gd name="T6" fmla="*/ 1565 w 7341"/>
              <a:gd name="T7" fmla="*/ 4479 h 4786"/>
              <a:gd name="T8" fmla="*/ 2015 w 7341"/>
              <a:gd name="T9" fmla="*/ 4590 h 4786"/>
              <a:gd name="T10" fmla="*/ 2467 w 7341"/>
              <a:gd name="T11" fmla="*/ 4677 h 4786"/>
              <a:gd name="T12" fmla="*/ 2922 w 7341"/>
              <a:gd name="T13" fmla="*/ 4738 h 4786"/>
              <a:gd name="T14" fmla="*/ 3378 w 7341"/>
              <a:gd name="T15" fmla="*/ 4776 h 4786"/>
              <a:gd name="T16" fmla="*/ 3836 w 7341"/>
              <a:gd name="T17" fmla="*/ 4786 h 4786"/>
              <a:gd name="T18" fmla="*/ 4296 w 7341"/>
              <a:gd name="T19" fmla="*/ 4770 h 4786"/>
              <a:gd name="T20" fmla="*/ 4759 w 7341"/>
              <a:gd name="T21" fmla="*/ 4726 h 4786"/>
              <a:gd name="T22" fmla="*/ 5223 w 7341"/>
              <a:gd name="T23" fmla="*/ 4656 h 4786"/>
              <a:gd name="T24" fmla="*/ 5690 w 7341"/>
              <a:gd name="T25" fmla="*/ 4556 h 4786"/>
              <a:gd name="T26" fmla="*/ 6159 w 7341"/>
              <a:gd name="T27" fmla="*/ 4428 h 4786"/>
              <a:gd name="T28" fmla="*/ 6630 w 7341"/>
              <a:gd name="T29" fmla="*/ 4270 h 4786"/>
              <a:gd name="T30" fmla="*/ 7103 w 7341"/>
              <a:gd name="T31" fmla="*/ 4082 h 4786"/>
              <a:gd name="T32" fmla="*/ 5649 w 7341"/>
              <a:gd name="T33" fmla="*/ 64 h 4786"/>
              <a:gd name="T34" fmla="*/ 5437 w 7341"/>
              <a:gd name="T35" fmla="*/ 153 h 4786"/>
              <a:gd name="T36" fmla="*/ 5222 w 7341"/>
              <a:gd name="T37" fmla="*/ 231 h 4786"/>
              <a:gd name="T38" fmla="*/ 5004 w 7341"/>
              <a:gd name="T39" fmla="*/ 298 h 4786"/>
              <a:gd name="T40" fmla="*/ 4784 w 7341"/>
              <a:gd name="T41" fmla="*/ 354 h 4786"/>
              <a:gd name="T42" fmla="*/ 4561 w 7341"/>
              <a:gd name="T43" fmla="*/ 398 h 4786"/>
              <a:gd name="T44" fmla="*/ 4334 w 7341"/>
              <a:gd name="T45" fmla="*/ 430 h 4786"/>
              <a:gd name="T46" fmla="*/ 4104 w 7341"/>
              <a:gd name="T47" fmla="*/ 449 h 4786"/>
              <a:gd name="T48" fmla="*/ 3870 w 7341"/>
              <a:gd name="T49" fmla="*/ 455 h 4786"/>
              <a:gd name="T50" fmla="*/ 3634 w 7341"/>
              <a:gd name="T51" fmla="*/ 449 h 4786"/>
              <a:gd name="T52" fmla="*/ 3394 w 7341"/>
              <a:gd name="T53" fmla="*/ 429 h 4786"/>
              <a:gd name="T54" fmla="*/ 3151 w 7341"/>
              <a:gd name="T55" fmla="*/ 395 h 4786"/>
              <a:gd name="T56" fmla="*/ 2903 w 7341"/>
              <a:gd name="T57" fmla="*/ 345 h 4786"/>
              <a:gd name="T58" fmla="*/ 2652 w 7341"/>
              <a:gd name="T59" fmla="*/ 282 h 4786"/>
              <a:gd name="T60" fmla="*/ 2397 w 7341"/>
              <a:gd name="T61" fmla="*/ 204 h 4786"/>
              <a:gd name="T62" fmla="*/ 2138 w 7341"/>
              <a:gd name="T63" fmla="*/ 110 h 4786"/>
              <a:gd name="T64" fmla="*/ 1875 w 7341"/>
              <a:gd name="T65" fmla="*/ 0 h 47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341" h="4786">
                <a:moveTo>
                  <a:pt x="0" y="3907"/>
                </a:moveTo>
                <a:lnTo>
                  <a:pt x="223" y="4006"/>
                </a:lnTo>
                <a:lnTo>
                  <a:pt x="445" y="4098"/>
                </a:lnTo>
                <a:lnTo>
                  <a:pt x="669" y="4186"/>
                </a:lnTo>
                <a:lnTo>
                  <a:pt x="892" y="4268"/>
                </a:lnTo>
                <a:lnTo>
                  <a:pt x="1115" y="4344"/>
                </a:lnTo>
                <a:lnTo>
                  <a:pt x="1340" y="4414"/>
                </a:lnTo>
                <a:lnTo>
                  <a:pt x="1565" y="4479"/>
                </a:lnTo>
                <a:lnTo>
                  <a:pt x="1789" y="4537"/>
                </a:lnTo>
                <a:lnTo>
                  <a:pt x="2015" y="4590"/>
                </a:lnTo>
                <a:lnTo>
                  <a:pt x="2241" y="4636"/>
                </a:lnTo>
                <a:lnTo>
                  <a:pt x="2467" y="4677"/>
                </a:lnTo>
                <a:lnTo>
                  <a:pt x="2695" y="4711"/>
                </a:lnTo>
                <a:lnTo>
                  <a:pt x="2922" y="4738"/>
                </a:lnTo>
                <a:lnTo>
                  <a:pt x="3150" y="4760"/>
                </a:lnTo>
                <a:lnTo>
                  <a:pt x="3378" y="4776"/>
                </a:lnTo>
                <a:lnTo>
                  <a:pt x="3607" y="4784"/>
                </a:lnTo>
                <a:lnTo>
                  <a:pt x="3836" y="4786"/>
                </a:lnTo>
                <a:lnTo>
                  <a:pt x="4066" y="4781"/>
                </a:lnTo>
                <a:lnTo>
                  <a:pt x="4296" y="4770"/>
                </a:lnTo>
                <a:lnTo>
                  <a:pt x="4528" y="4752"/>
                </a:lnTo>
                <a:lnTo>
                  <a:pt x="4759" y="4726"/>
                </a:lnTo>
                <a:lnTo>
                  <a:pt x="4991" y="4694"/>
                </a:lnTo>
                <a:lnTo>
                  <a:pt x="5223" y="4656"/>
                </a:lnTo>
                <a:lnTo>
                  <a:pt x="5457" y="4610"/>
                </a:lnTo>
                <a:lnTo>
                  <a:pt x="5690" y="4556"/>
                </a:lnTo>
                <a:lnTo>
                  <a:pt x="5924" y="4495"/>
                </a:lnTo>
                <a:lnTo>
                  <a:pt x="6159" y="4428"/>
                </a:lnTo>
                <a:lnTo>
                  <a:pt x="6394" y="4352"/>
                </a:lnTo>
                <a:lnTo>
                  <a:pt x="6630" y="4270"/>
                </a:lnTo>
                <a:lnTo>
                  <a:pt x="6867" y="4180"/>
                </a:lnTo>
                <a:lnTo>
                  <a:pt x="7103" y="4082"/>
                </a:lnTo>
                <a:lnTo>
                  <a:pt x="7341" y="3976"/>
                </a:lnTo>
                <a:lnTo>
                  <a:pt x="5649" y="64"/>
                </a:lnTo>
                <a:lnTo>
                  <a:pt x="5544" y="110"/>
                </a:lnTo>
                <a:lnTo>
                  <a:pt x="5437" y="153"/>
                </a:lnTo>
                <a:lnTo>
                  <a:pt x="5330" y="193"/>
                </a:lnTo>
                <a:lnTo>
                  <a:pt x="5222" y="231"/>
                </a:lnTo>
                <a:lnTo>
                  <a:pt x="5113" y="266"/>
                </a:lnTo>
                <a:lnTo>
                  <a:pt x="5004" y="298"/>
                </a:lnTo>
                <a:lnTo>
                  <a:pt x="4894" y="328"/>
                </a:lnTo>
                <a:lnTo>
                  <a:pt x="4784" y="354"/>
                </a:lnTo>
                <a:lnTo>
                  <a:pt x="4673" y="377"/>
                </a:lnTo>
                <a:lnTo>
                  <a:pt x="4561" y="398"/>
                </a:lnTo>
                <a:lnTo>
                  <a:pt x="4447" y="416"/>
                </a:lnTo>
                <a:lnTo>
                  <a:pt x="4334" y="430"/>
                </a:lnTo>
                <a:lnTo>
                  <a:pt x="4219" y="441"/>
                </a:lnTo>
                <a:lnTo>
                  <a:pt x="4104" y="449"/>
                </a:lnTo>
                <a:lnTo>
                  <a:pt x="3987" y="454"/>
                </a:lnTo>
                <a:lnTo>
                  <a:pt x="3870" y="455"/>
                </a:lnTo>
                <a:lnTo>
                  <a:pt x="3753" y="454"/>
                </a:lnTo>
                <a:lnTo>
                  <a:pt x="3634" y="449"/>
                </a:lnTo>
                <a:lnTo>
                  <a:pt x="3514" y="441"/>
                </a:lnTo>
                <a:lnTo>
                  <a:pt x="3394" y="429"/>
                </a:lnTo>
                <a:lnTo>
                  <a:pt x="3273" y="413"/>
                </a:lnTo>
                <a:lnTo>
                  <a:pt x="3151" y="395"/>
                </a:lnTo>
                <a:lnTo>
                  <a:pt x="3027" y="372"/>
                </a:lnTo>
                <a:lnTo>
                  <a:pt x="2903" y="345"/>
                </a:lnTo>
                <a:lnTo>
                  <a:pt x="2777" y="315"/>
                </a:lnTo>
                <a:lnTo>
                  <a:pt x="2652" y="282"/>
                </a:lnTo>
                <a:lnTo>
                  <a:pt x="2524" y="245"/>
                </a:lnTo>
                <a:lnTo>
                  <a:pt x="2397" y="204"/>
                </a:lnTo>
                <a:lnTo>
                  <a:pt x="2268" y="159"/>
                </a:lnTo>
                <a:lnTo>
                  <a:pt x="2138" y="110"/>
                </a:lnTo>
                <a:lnTo>
                  <a:pt x="2007" y="57"/>
                </a:lnTo>
                <a:lnTo>
                  <a:pt x="1875" y="0"/>
                </a:lnTo>
                <a:lnTo>
                  <a:pt x="0" y="3907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54864" tIns="54864" rIns="54864" bIns="54864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7" name="Freeform 12">
            <a:extLst>
              <a:ext uri="{FF2B5EF4-FFF2-40B4-BE49-F238E27FC236}">
                <a16:creationId xmlns:a16="http://schemas.microsoft.com/office/drawing/2014/main" id="{9B00EDC9-AD24-8F69-0A17-8838DBD56600}"/>
              </a:ext>
            </a:extLst>
          </p:cNvPr>
          <p:cNvSpPr>
            <a:spLocks/>
          </p:cNvSpPr>
          <p:nvPr/>
        </p:nvSpPr>
        <p:spPr bwMode="auto">
          <a:xfrm rot="19800000">
            <a:off x="4936220" y="3948583"/>
            <a:ext cx="1179338" cy="1282338"/>
          </a:xfrm>
          <a:custGeom>
            <a:avLst/>
            <a:gdLst>
              <a:gd name="T0" fmla="*/ 28 w 6180"/>
              <a:gd name="T1" fmla="*/ 608 h 6723"/>
              <a:gd name="T2" fmla="*/ 98 w 6180"/>
              <a:gd name="T3" fmla="*/ 1083 h 6723"/>
              <a:gd name="T4" fmla="*/ 190 w 6180"/>
              <a:gd name="T5" fmla="*/ 1549 h 6723"/>
              <a:gd name="T6" fmla="*/ 301 w 6180"/>
              <a:gd name="T7" fmla="*/ 2004 h 6723"/>
              <a:gd name="T8" fmla="*/ 433 w 6180"/>
              <a:gd name="T9" fmla="*/ 2448 h 6723"/>
              <a:gd name="T10" fmla="*/ 588 w 6180"/>
              <a:gd name="T11" fmla="*/ 2881 h 6723"/>
              <a:gd name="T12" fmla="*/ 764 w 6180"/>
              <a:gd name="T13" fmla="*/ 3305 h 6723"/>
              <a:gd name="T14" fmla="*/ 965 w 6180"/>
              <a:gd name="T15" fmla="*/ 3716 h 6723"/>
              <a:gd name="T16" fmla="*/ 1188 w 6180"/>
              <a:gd name="T17" fmla="*/ 4116 h 6723"/>
              <a:gd name="T18" fmla="*/ 1435 w 6180"/>
              <a:gd name="T19" fmla="*/ 4505 h 6723"/>
              <a:gd name="T20" fmla="*/ 1706 w 6180"/>
              <a:gd name="T21" fmla="*/ 4881 h 6723"/>
              <a:gd name="T22" fmla="*/ 2004 w 6180"/>
              <a:gd name="T23" fmla="*/ 5245 h 6723"/>
              <a:gd name="T24" fmla="*/ 2325 w 6180"/>
              <a:gd name="T25" fmla="*/ 5595 h 6723"/>
              <a:gd name="T26" fmla="*/ 2674 w 6180"/>
              <a:gd name="T27" fmla="*/ 5934 h 6723"/>
              <a:gd name="T28" fmla="*/ 3049 w 6180"/>
              <a:gd name="T29" fmla="*/ 6260 h 6723"/>
              <a:gd name="T30" fmla="*/ 3452 w 6180"/>
              <a:gd name="T31" fmla="*/ 6572 h 6723"/>
              <a:gd name="T32" fmla="*/ 6180 w 6180"/>
              <a:gd name="T33" fmla="*/ 3282 h 6723"/>
              <a:gd name="T34" fmla="*/ 5996 w 6180"/>
              <a:gd name="T35" fmla="*/ 3144 h 6723"/>
              <a:gd name="T36" fmla="*/ 5820 w 6180"/>
              <a:gd name="T37" fmla="*/ 2999 h 6723"/>
              <a:gd name="T38" fmla="*/ 5651 w 6180"/>
              <a:gd name="T39" fmla="*/ 2846 h 6723"/>
              <a:gd name="T40" fmla="*/ 5492 w 6180"/>
              <a:gd name="T41" fmla="*/ 2685 h 6723"/>
              <a:gd name="T42" fmla="*/ 5340 w 6180"/>
              <a:gd name="T43" fmla="*/ 2514 h 6723"/>
              <a:gd name="T44" fmla="*/ 5198 w 6180"/>
              <a:gd name="T45" fmla="*/ 2335 h 6723"/>
              <a:gd name="T46" fmla="*/ 5065 w 6180"/>
              <a:gd name="T47" fmla="*/ 2147 h 6723"/>
              <a:gd name="T48" fmla="*/ 4940 w 6180"/>
              <a:gd name="T49" fmla="*/ 1949 h 6723"/>
              <a:gd name="T50" fmla="*/ 4827 w 6180"/>
              <a:gd name="T51" fmla="*/ 1742 h 6723"/>
              <a:gd name="T52" fmla="*/ 4722 w 6180"/>
              <a:gd name="T53" fmla="*/ 1526 h 6723"/>
              <a:gd name="T54" fmla="*/ 4628 w 6180"/>
              <a:gd name="T55" fmla="*/ 1298 h 6723"/>
              <a:gd name="T56" fmla="*/ 4545 w 6180"/>
              <a:gd name="T57" fmla="*/ 1060 h 6723"/>
              <a:gd name="T58" fmla="*/ 4472 w 6180"/>
              <a:gd name="T59" fmla="*/ 812 h 6723"/>
              <a:gd name="T60" fmla="*/ 4411 w 6180"/>
              <a:gd name="T61" fmla="*/ 552 h 6723"/>
              <a:gd name="T62" fmla="*/ 4360 w 6180"/>
              <a:gd name="T63" fmla="*/ 282 h 6723"/>
              <a:gd name="T64" fmla="*/ 4322 w 6180"/>
              <a:gd name="T65" fmla="*/ 0 h 6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80" h="6723">
                <a:moveTo>
                  <a:pt x="0" y="368"/>
                </a:moveTo>
                <a:lnTo>
                  <a:pt x="28" y="608"/>
                </a:lnTo>
                <a:lnTo>
                  <a:pt x="61" y="847"/>
                </a:lnTo>
                <a:lnTo>
                  <a:pt x="98" y="1083"/>
                </a:lnTo>
                <a:lnTo>
                  <a:pt x="141" y="1318"/>
                </a:lnTo>
                <a:lnTo>
                  <a:pt x="190" y="1549"/>
                </a:lnTo>
                <a:lnTo>
                  <a:pt x="242" y="1777"/>
                </a:lnTo>
                <a:lnTo>
                  <a:pt x="301" y="2004"/>
                </a:lnTo>
                <a:lnTo>
                  <a:pt x="365" y="2227"/>
                </a:lnTo>
                <a:lnTo>
                  <a:pt x="433" y="2448"/>
                </a:lnTo>
                <a:lnTo>
                  <a:pt x="508" y="2666"/>
                </a:lnTo>
                <a:lnTo>
                  <a:pt x="588" y="2881"/>
                </a:lnTo>
                <a:lnTo>
                  <a:pt x="673" y="3095"/>
                </a:lnTo>
                <a:lnTo>
                  <a:pt x="764" y="3305"/>
                </a:lnTo>
                <a:lnTo>
                  <a:pt x="861" y="3512"/>
                </a:lnTo>
                <a:lnTo>
                  <a:pt x="965" y="3716"/>
                </a:lnTo>
                <a:lnTo>
                  <a:pt x="1072" y="3917"/>
                </a:lnTo>
                <a:lnTo>
                  <a:pt x="1188" y="4116"/>
                </a:lnTo>
                <a:lnTo>
                  <a:pt x="1308" y="4311"/>
                </a:lnTo>
                <a:lnTo>
                  <a:pt x="1435" y="4505"/>
                </a:lnTo>
                <a:lnTo>
                  <a:pt x="1568" y="4694"/>
                </a:lnTo>
                <a:lnTo>
                  <a:pt x="1706" y="4881"/>
                </a:lnTo>
                <a:lnTo>
                  <a:pt x="1852" y="5064"/>
                </a:lnTo>
                <a:lnTo>
                  <a:pt x="2004" y="5245"/>
                </a:lnTo>
                <a:lnTo>
                  <a:pt x="2161" y="5422"/>
                </a:lnTo>
                <a:lnTo>
                  <a:pt x="2325" y="5595"/>
                </a:lnTo>
                <a:lnTo>
                  <a:pt x="2497" y="5767"/>
                </a:lnTo>
                <a:lnTo>
                  <a:pt x="2674" y="5934"/>
                </a:lnTo>
                <a:lnTo>
                  <a:pt x="2858" y="6099"/>
                </a:lnTo>
                <a:lnTo>
                  <a:pt x="3049" y="6260"/>
                </a:lnTo>
                <a:lnTo>
                  <a:pt x="3247" y="6417"/>
                </a:lnTo>
                <a:lnTo>
                  <a:pt x="3452" y="6572"/>
                </a:lnTo>
                <a:lnTo>
                  <a:pt x="3663" y="6723"/>
                </a:lnTo>
                <a:lnTo>
                  <a:pt x="6180" y="3282"/>
                </a:lnTo>
                <a:lnTo>
                  <a:pt x="6087" y="3215"/>
                </a:lnTo>
                <a:lnTo>
                  <a:pt x="5996" y="3144"/>
                </a:lnTo>
                <a:lnTo>
                  <a:pt x="5907" y="3073"/>
                </a:lnTo>
                <a:lnTo>
                  <a:pt x="5820" y="2999"/>
                </a:lnTo>
                <a:lnTo>
                  <a:pt x="5735" y="2923"/>
                </a:lnTo>
                <a:lnTo>
                  <a:pt x="5651" y="2846"/>
                </a:lnTo>
                <a:lnTo>
                  <a:pt x="5570" y="2766"/>
                </a:lnTo>
                <a:lnTo>
                  <a:pt x="5492" y="2685"/>
                </a:lnTo>
                <a:lnTo>
                  <a:pt x="5415" y="2600"/>
                </a:lnTo>
                <a:lnTo>
                  <a:pt x="5340" y="2514"/>
                </a:lnTo>
                <a:lnTo>
                  <a:pt x="5268" y="2425"/>
                </a:lnTo>
                <a:lnTo>
                  <a:pt x="5198" y="2335"/>
                </a:lnTo>
                <a:lnTo>
                  <a:pt x="5130" y="2243"/>
                </a:lnTo>
                <a:lnTo>
                  <a:pt x="5065" y="2147"/>
                </a:lnTo>
                <a:lnTo>
                  <a:pt x="5002" y="2049"/>
                </a:lnTo>
                <a:lnTo>
                  <a:pt x="4940" y="1949"/>
                </a:lnTo>
                <a:lnTo>
                  <a:pt x="4882" y="1847"/>
                </a:lnTo>
                <a:lnTo>
                  <a:pt x="4827" y="1742"/>
                </a:lnTo>
                <a:lnTo>
                  <a:pt x="4773" y="1634"/>
                </a:lnTo>
                <a:lnTo>
                  <a:pt x="4722" y="1526"/>
                </a:lnTo>
                <a:lnTo>
                  <a:pt x="4674" y="1413"/>
                </a:lnTo>
                <a:lnTo>
                  <a:pt x="4628" y="1298"/>
                </a:lnTo>
                <a:lnTo>
                  <a:pt x="4585" y="1180"/>
                </a:lnTo>
                <a:lnTo>
                  <a:pt x="4545" y="1060"/>
                </a:lnTo>
                <a:lnTo>
                  <a:pt x="4507" y="937"/>
                </a:lnTo>
                <a:lnTo>
                  <a:pt x="4472" y="812"/>
                </a:lnTo>
                <a:lnTo>
                  <a:pt x="4439" y="683"/>
                </a:lnTo>
                <a:lnTo>
                  <a:pt x="4411" y="552"/>
                </a:lnTo>
                <a:lnTo>
                  <a:pt x="4383" y="419"/>
                </a:lnTo>
                <a:lnTo>
                  <a:pt x="4360" y="282"/>
                </a:lnTo>
                <a:lnTo>
                  <a:pt x="4339" y="142"/>
                </a:lnTo>
                <a:lnTo>
                  <a:pt x="4322" y="0"/>
                </a:lnTo>
                <a:lnTo>
                  <a:pt x="0" y="368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54864" tIns="54864" rIns="54864" bIns="54864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7A9B194B-AC25-BE19-4DFA-197B14AE8598}"/>
              </a:ext>
            </a:extLst>
          </p:cNvPr>
          <p:cNvSpPr>
            <a:spLocks/>
          </p:cNvSpPr>
          <p:nvPr/>
        </p:nvSpPr>
        <p:spPr bwMode="auto">
          <a:xfrm rot="19800000">
            <a:off x="6077501" y="1627080"/>
            <a:ext cx="1177620" cy="1282338"/>
          </a:xfrm>
          <a:custGeom>
            <a:avLst/>
            <a:gdLst>
              <a:gd name="T0" fmla="*/ 6148 w 6176"/>
              <a:gd name="T1" fmla="*/ 6118 h 6722"/>
              <a:gd name="T2" fmla="*/ 6078 w 6176"/>
              <a:gd name="T3" fmla="*/ 5643 h 6722"/>
              <a:gd name="T4" fmla="*/ 5989 w 6176"/>
              <a:gd name="T5" fmla="*/ 5178 h 6722"/>
              <a:gd name="T6" fmla="*/ 5877 w 6176"/>
              <a:gd name="T7" fmla="*/ 4723 h 6722"/>
              <a:gd name="T8" fmla="*/ 5745 w 6176"/>
              <a:gd name="T9" fmla="*/ 4279 h 6722"/>
              <a:gd name="T10" fmla="*/ 5591 w 6176"/>
              <a:gd name="T11" fmla="*/ 3844 h 6722"/>
              <a:gd name="T12" fmla="*/ 5415 w 6176"/>
              <a:gd name="T13" fmla="*/ 3422 h 6722"/>
              <a:gd name="T14" fmla="*/ 5216 w 6176"/>
              <a:gd name="T15" fmla="*/ 3010 h 6722"/>
              <a:gd name="T16" fmla="*/ 4993 w 6176"/>
              <a:gd name="T17" fmla="*/ 2609 h 6722"/>
              <a:gd name="T18" fmla="*/ 4746 w 6176"/>
              <a:gd name="T19" fmla="*/ 2221 h 6722"/>
              <a:gd name="T20" fmla="*/ 4475 w 6176"/>
              <a:gd name="T21" fmla="*/ 1845 h 6722"/>
              <a:gd name="T22" fmla="*/ 4178 w 6176"/>
              <a:gd name="T23" fmla="*/ 1480 h 6722"/>
              <a:gd name="T24" fmla="*/ 3857 w 6176"/>
              <a:gd name="T25" fmla="*/ 1129 h 6722"/>
              <a:gd name="T26" fmla="*/ 3509 w 6176"/>
              <a:gd name="T27" fmla="*/ 789 h 6722"/>
              <a:gd name="T28" fmla="*/ 3133 w 6176"/>
              <a:gd name="T29" fmla="*/ 464 h 6722"/>
              <a:gd name="T30" fmla="*/ 2732 w 6176"/>
              <a:gd name="T31" fmla="*/ 151 h 6722"/>
              <a:gd name="T32" fmla="*/ 0 w 6176"/>
              <a:gd name="T33" fmla="*/ 3437 h 6722"/>
              <a:gd name="T34" fmla="*/ 184 w 6176"/>
              <a:gd name="T35" fmla="*/ 3576 h 6722"/>
              <a:gd name="T36" fmla="*/ 360 w 6176"/>
              <a:gd name="T37" fmla="*/ 3721 h 6722"/>
              <a:gd name="T38" fmla="*/ 527 w 6176"/>
              <a:gd name="T39" fmla="*/ 3875 h 6722"/>
              <a:gd name="T40" fmla="*/ 688 w 6176"/>
              <a:gd name="T41" fmla="*/ 4037 h 6722"/>
              <a:gd name="T42" fmla="*/ 838 w 6176"/>
              <a:gd name="T43" fmla="*/ 4207 h 6722"/>
              <a:gd name="T44" fmla="*/ 980 w 6176"/>
              <a:gd name="T45" fmla="*/ 4386 h 6722"/>
              <a:gd name="T46" fmla="*/ 1114 w 6176"/>
              <a:gd name="T47" fmla="*/ 4574 h 6722"/>
              <a:gd name="T48" fmla="*/ 1237 w 6176"/>
              <a:gd name="T49" fmla="*/ 4772 h 6722"/>
              <a:gd name="T50" fmla="*/ 1351 w 6176"/>
              <a:gd name="T51" fmla="*/ 4979 h 6722"/>
              <a:gd name="T52" fmla="*/ 1455 w 6176"/>
              <a:gd name="T53" fmla="*/ 5197 h 6722"/>
              <a:gd name="T54" fmla="*/ 1548 w 6176"/>
              <a:gd name="T55" fmla="*/ 5423 h 6722"/>
              <a:gd name="T56" fmla="*/ 1632 w 6176"/>
              <a:gd name="T57" fmla="*/ 5661 h 6722"/>
              <a:gd name="T58" fmla="*/ 1705 w 6176"/>
              <a:gd name="T59" fmla="*/ 5909 h 6722"/>
              <a:gd name="T60" fmla="*/ 1766 w 6176"/>
              <a:gd name="T61" fmla="*/ 6169 h 6722"/>
              <a:gd name="T62" fmla="*/ 1816 w 6176"/>
              <a:gd name="T63" fmla="*/ 6439 h 6722"/>
              <a:gd name="T64" fmla="*/ 1854 w 6176"/>
              <a:gd name="T65" fmla="*/ 6722 h 6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76" h="6722">
                <a:moveTo>
                  <a:pt x="6176" y="6359"/>
                </a:moveTo>
                <a:lnTo>
                  <a:pt x="6148" y="6118"/>
                </a:lnTo>
                <a:lnTo>
                  <a:pt x="6115" y="5880"/>
                </a:lnTo>
                <a:lnTo>
                  <a:pt x="6078" y="5643"/>
                </a:lnTo>
                <a:lnTo>
                  <a:pt x="6036" y="5409"/>
                </a:lnTo>
                <a:lnTo>
                  <a:pt x="5989" y="5178"/>
                </a:lnTo>
                <a:lnTo>
                  <a:pt x="5936" y="4949"/>
                </a:lnTo>
                <a:lnTo>
                  <a:pt x="5877" y="4723"/>
                </a:lnTo>
                <a:lnTo>
                  <a:pt x="5814" y="4500"/>
                </a:lnTo>
                <a:lnTo>
                  <a:pt x="5745" y="4279"/>
                </a:lnTo>
                <a:lnTo>
                  <a:pt x="5671" y="4061"/>
                </a:lnTo>
                <a:lnTo>
                  <a:pt x="5591" y="3844"/>
                </a:lnTo>
                <a:lnTo>
                  <a:pt x="5505" y="3632"/>
                </a:lnTo>
                <a:lnTo>
                  <a:pt x="5415" y="3422"/>
                </a:lnTo>
                <a:lnTo>
                  <a:pt x="5318" y="3214"/>
                </a:lnTo>
                <a:lnTo>
                  <a:pt x="5216" y="3010"/>
                </a:lnTo>
                <a:lnTo>
                  <a:pt x="5107" y="2808"/>
                </a:lnTo>
                <a:lnTo>
                  <a:pt x="4993" y="2609"/>
                </a:lnTo>
                <a:lnTo>
                  <a:pt x="4873" y="2414"/>
                </a:lnTo>
                <a:lnTo>
                  <a:pt x="4746" y="2221"/>
                </a:lnTo>
                <a:lnTo>
                  <a:pt x="4614" y="2032"/>
                </a:lnTo>
                <a:lnTo>
                  <a:pt x="4475" y="1845"/>
                </a:lnTo>
                <a:lnTo>
                  <a:pt x="4330" y="1661"/>
                </a:lnTo>
                <a:lnTo>
                  <a:pt x="4178" y="1480"/>
                </a:lnTo>
                <a:lnTo>
                  <a:pt x="4021" y="1303"/>
                </a:lnTo>
                <a:lnTo>
                  <a:pt x="3857" y="1129"/>
                </a:lnTo>
                <a:lnTo>
                  <a:pt x="3686" y="958"/>
                </a:lnTo>
                <a:lnTo>
                  <a:pt x="3509" y="789"/>
                </a:lnTo>
                <a:lnTo>
                  <a:pt x="3324" y="625"/>
                </a:lnTo>
                <a:lnTo>
                  <a:pt x="3133" y="464"/>
                </a:lnTo>
                <a:lnTo>
                  <a:pt x="2936" y="305"/>
                </a:lnTo>
                <a:lnTo>
                  <a:pt x="2732" y="151"/>
                </a:lnTo>
                <a:lnTo>
                  <a:pt x="2520" y="0"/>
                </a:lnTo>
                <a:lnTo>
                  <a:pt x="0" y="3437"/>
                </a:lnTo>
                <a:lnTo>
                  <a:pt x="92" y="3506"/>
                </a:lnTo>
                <a:lnTo>
                  <a:pt x="184" y="3576"/>
                </a:lnTo>
                <a:lnTo>
                  <a:pt x="273" y="3647"/>
                </a:lnTo>
                <a:lnTo>
                  <a:pt x="360" y="3721"/>
                </a:lnTo>
                <a:lnTo>
                  <a:pt x="444" y="3797"/>
                </a:lnTo>
                <a:lnTo>
                  <a:pt x="527" y="3875"/>
                </a:lnTo>
                <a:lnTo>
                  <a:pt x="608" y="3954"/>
                </a:lnTo>
                <a:lnTo>
                  <a:pt x="688" y="4037"/>
                </a:lnTo>
                <a:lnTo>
                  <a:pt x="764" y="4120"/>
                </a:lnTo>
                <a:lnTo>
                  <a:pt x="838" y="4207"/>
                </a:lnTo>
                <a:lnTo>
                  <a:pt x="910" y="4295"/>
                </a:lnTo>
                <a:lnTo>
                  <a:pt x="980" y="4386"/>
                </a:lnTo>
                <a:lnTo>
                  <a:pt x="1048" y="4479"/>
                </a:lnTo>
                <a:lnTo>
                  <a:pt x="1114" y="4574"/>
                </a:lnTo>
                <a:lnTo>
                  <a:pt x="1176" y="4672"/>
                </a:lnTo>
                <a:lnTo>
                  <a:pt x="1237" y="4772"/>
                </a:lnTo>
                <a:lnTo>
                  <a:pt x="1295" y="4875"/>
                </a:lnTo>
                <a:lnTo>
                  <a:pt x="1351" y="4979"/>
                </a:lnTo>
                <a:lnTo>
                  <a:pt x="1404" y="5087"/>
                </a:lnTo>
                <a:lnTo>
                  <a:pt x="1455" y="5197"/>
                </a:lnTo>
                <a:lnTo>
                  <a:pt x="1503" y="5309"/>
                </a:lnTo>
                <a:lnTo>
                  <a:pt x="1548" y="5423"/>
                </a:lnTo>
                <a:lnTo>
                  <a:pt x="1591" y="5541"/>
                </a:lnTo>
                <a:lnTo>
                  <a:pt x="1632" y="5661"/>
                </a:lnTo>
                <a:lnTo>
                  <a:pt x="1669" y="5784"/>
                </a:lnTo>
                <a:lnTo>
                  <a:pt x="1705" y="5909"/>
                </a:lnTo>
                <a:lnTo>
                  <a:pt x="1737" y="6038"/>
                </a:lnTo>
                <a:lnTo>
                  <a:pt x="1766" y="6169"/>
                </a:lnTo>
                <a:lnTo>
                  <a:pt x="1793" y="6303"/>
                </a:lnTo>
                <a:lnTo>
                  <a:pt x="1816" y="6439"/>
                </a:lnTo>
                <a:lnTo>
                  <a:pt x="1837" y="6579"/>
                </a:lnTo>
                <a:lnTo>
                  <a:pt x="1854" y="6722"/>
                </a:lnTo>
                <a:lnTo>
                  <a:pt x="6176" y="6359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54864" tIns="54864" rIns="54864" bIns="54864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E3E43D98-1F40-D5F4-CB59-389BBAEDA53C}"/>
              </a:ext>
            </a:extLst>
          </p:cNvPr>
          <p:cNvSpPr>
            <a:spLocks/>
          </p:cNvSpPr>
          <p:nvPr/>
        </p:nvSpPr>
        <p:spPr bwMode="auto">
          <a:xfrm rot="19800000">
            <a:off x="6797405" y="2860718"/>
            <a:ext cx="1174187" cy="1296071"/>
          </a:xfrm>
          <a:custGeom>
            <a:avLst/>
            <a:gdLst>
              <a:gd name="T0" fmla="*/ 2676 w 6154"/>
              <a:gd name="T1" fmla="*/ 6658 h 6802"/>
              <a:gd name="T2" fmla="*/ 3053 w 6154"/>
              <a:gd name="T3" fmla="*/ 6359 h 6802"/>
              <a:gd name="T4" fmla="*/ 3411 w 6154"/>
              <a:gd name="T5" fmla="*/ 6048 h 6802"/>
              <a:gd name="T6" fmla="*/ 3749 w 6154"/>
              <a:gd name="T7" fmla="*/ 5723 h 6802"/>
              <a:gd name="T8" fmla="*/ 4068 w 6154"/>
              <a:gd name="T9" fmla="*/ 5387 h 6802"/>
              <a:gd name="T10" fmla="*/ 4366 w 6154"/>
              <a:gd name="T11" fmla="*/ 5036 h 6802"/>
              <a:gd name="T12" fmla="*/ 4643 w 6154"/>
              <a:gd name="T13" fmla="*/ 4671 h 6802"/>
              <a:gd name="T14" fmla="*/ 4900 w 6154"/>
              <a:gd name="T15" fmla="*/ 4293 h 6802"/>
              <a:gd name="T16" fmla="*/ 5134 w 6154"/>
              <a:gd name="T17" fmla="*/ 3899 h 6802"/>
              <a:gd name="T18" fmla="*/ 5348 w 6154"/>
              <a:gd name="T19" fmla="*/ 3491 h 6802"/>
              <a:gd name="T20" fmla="*/ 5537 w 6154"/>
              <a:gd name="T21" fmla="*/ 3068 h 6802"/>
              <a:gd name="T22" fmla="*/ 5704 w 6154"/>
              <a:gd name="T23" fmla="*/ 2629 h 6802"/>
              <a:gd name="T24" fmla="*/ 5846 w 6154"/>
              <a:gd name="T25" fmla="*/ 2174 h 6802"/>
              <a:gd name="T26" fmla="*/ 5965 w 6154"/>
              <a:gd name="T27" fmla="*/ 1703 h 6802"/>
              <a:gd name="T28" fmla="*/ 6060 w 6154"/>
              <a:gd name="T29" fmla="*/ 1216 h 6802"/>
              <a:gd name="T30" fmla="*/ 6128 w 6154"/>
              <a:gd name="T31" fmla="*/ 711 h 6802"/>
              <a:gd name="T32" fmla="*/ 1913 w 6154"/>
              <a:gd name="T33" fmla="*/ 0 h 6802"/>
              <a:gd name="T34" fmla="*/ 1885 w 6154"/>
              <a:gd name="T35" fmla="*/ 227 h 6802"/>
              <a:gd name="T36" fmla="*/ 1848 w 6154"/>
              <a:gd name="T37" fmla="*/ 453 h 6802"/>
              <a:gd name="T38" fmla="*/ 1799 w 6154"/>
              <a:gd name="T39" fmla="*/ 675 h 6802"/>
              <a:gd name="T40" fmla="*/ 1739 w 6154"/>
              <a:gd name="T41" fmla="*/ 894 h 6802"/>
              <a:gd name="T42" fmla="*/ 1667 w 6154"/>
              <a:gd name="T43" fmla="*/ 1110 h 6802"/>
              <a:gd name="T44" fmla="*/ 1583 w 6154"/>
              <a:gd name="T45" fmla="*/ 1323 h 6802"/>
              <a:gd name="T46" fmla="*/ 1488 w 6154"/>
              <a:gd name="T47" fmla="*/ 1533 h 6802"/>
              <a:gd name="T48" fmla="*/ 1379 w 6154"/>
              <a:gd name="T49" fmla="*/ 1738 h 6802"/>
              <a:gd name="T50" fmla="*/ 1255 w 6154"/>
              <a:gd name="T51" fmla="*/ 1941 h 6802"/>
              <a:gd name="T52" fmla="*/ 1120 w 6154"/>
              <a:gd name="T53" fmla="*/ 2140 h 6802"/>
              <a:gd name="T54" fmla="*/ 970 w 6154"/>
              <a:gd name="T55" fmla="*/ 2334 h 6802"/>
              <a:gd name="T56" fmla="*/ 806 w 6154"/>
              <a:gd name="T57" fmla="*/ 2526 h 6802"/>
              <a:gd name="T58" fmla="*/ 628 w 6154"/>
              <a:gd name="T59" fmla="*/ 2714 h 6802"/>
              <a:gd name="T60" fmla="*/ 434 w 6154"/>
              <a:gd name="T61" fmla="*/ 2896 h 6802"/>
              <a:gd name="T62" fmla="*/ 224 w 6154"/>
              <a:gd name="T63" fmla="*/ 3075 h 6802"/>
              <a:gd name="T64" fmla="*/ 0 w 6154"/>
              <a:gd name="T65" fmla="*/ 3250 h 68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54" h="6802">
                <a:moveTo>
                  <a:pt x="2482" y="6802"/>
                </a:moveTo>
                <a:lnTo>
                  <a:pt x="2676" y="6658"/>
                </a:lnTo>
                <a:lnTo>
                  <a:pt x="2867" y="6510"/>
                </a:lnTo>
                <a:lnTo>
                  <a:pt x="3053" y="6359"/>
                </a:lnTo>
                <a:lnTo>
                  <a:pt x="3235" y="6205"/>
                </a:lnTo>
                <a:lnTo>
                  <a:pt x="3411" y="6048"/>
                </a:lnTo>
                <a:lnTo>
                  <a:pt x="3582" y="5887"/>
                </a:lnTo>
                <a:lnTo>
                  <a:pt x="3749" y="5723"/>
                </a:lnTo>
                <a:lnTo>
                  <a:pt x="3910" y="5557"/>
                </a:lnTo>
                <a:lnTo>
                  <a:pt x="4068" y="5387"/>
                </a:lnTo>
                <a:lnTo>
                  <a:pt x="4220" y="5213"/>
                </a:lnTo>
                <a:lnTo>
                  <a:pt x="4366" y="5036"/>
                </a:lnTo>
                <a:lnTo>
                  <a:pt x="4507" y="4856"/>
                </a:lnTo>
                <a:lnTo>
                  <a:pt x="4643" y="4671"/>
                </a:lnTo>
                <a:lnTo>
                  <a:pt x="4774" y="4484"/>
                </a:lnTo>
                <a:lnTo>
                  <a:pt x="4900" y="4293"/>
                </a:lnTo>
                <a:lnTo>
                  <a:pt x="5020" y="4098"/>
                </a:lnTo>
                <a:lnTo>
                  <a:pt x="5134" y="3899"/>
                </a:lnTo>
                <a:lnTo>
                  <a:pt x="5244" y="3697"/>
                </a:lnTo>
                <a:lnTo>
                  <a:pt x="5348" y="3491"/>
                </a:lnTo>
                <a:lnTo>
                  <a:pt x="5445" y="3281"/>
                </a:lnTo>
                <a:lnTo>
                  <a:pt x="5537" y="3068"/>
                </a:lnTo>
                <a:lnTo>
                  <a:pt x="5624" y="2850"/>
                </a:lnTo>
                <a:lnTo>
                  <a:pt x="5704" y="2629"/>
                </a:lnTo>
                <a:lnTo>
                  <a:pt x="5778" y="2404"/>
                </a:lnTo>
                <a:lnTo>
                  <a:pt x="5846" y="2174"/>
                </a:lnTo>
                <a:lnTo>
                  <a:pt x="5909" y="1941"/>
                </a:lnTo>
                <a:lnTo>
                  <a:pt x="5965" y="1703"/>
                </a:lnTo>
                <a:lnTo>
                  <a:pt x="6016" y="1461"/>
                </a:lnTo>
                <a:lnTo>
                  <a:pt x="6060" y="1216"/>
                </a:lnTo>
                <a:lnTo>
                  <a:pt x="6097" y="965"/>
                </a:lnTo>
                <a:lnTo>
                  <a:pt x="6128" y="711"/>
                </a:lnTo>
                <a:lnTo>
                  <a:pt x="6154" y="453"/>
                </a:lnTo>
                <a:lnTo>
                  <a:pt x="1913" y="0"/>
                </a:lnTo>
                <a:lnTo>
                  <a:pt x="1900" y="114"/>
                </a:lnTo>
                <a:lnTo>
                  <a:pt x="1885" y="227"/>
                </a:lnTo>
                <a:lnTo>
                  <a:pt x="1867" y="341"/>
                </a:lnTo>
                <a:lnTo>
                  <a:pt x="1848" y="453"/>
                </a:lnTo>
                <a:lnTo>
                  <a:pt x="1825" y="564"/>
                </a:lnTo>
                <a:lnTo>
                  <a:pt x="1799" y="675"/>
                </a:lnTo>
                <a:lnTo>
                  <a:pt x="1771" y="785"/>
                </a:lnTo>
                <a:lnTo>
                  <a:pt x="1739" y="894"/>
                </a:lnTo>
                <a:lnTo>
                  <a:pt x="1705" y="1003"/>
                </a:lnTo>
                <a:lnTo>
                  <a:pt x="1667" y="1110"/>
                </a:lnTo>
                <a:lnTo>
                  <a:pt x="1627" y="1217"/>
                </a:lnTo>
                <a:lnTo>
                  <a:pt x="1583" y="1323"/>
                </a:lnTo>
                <a:lnTo>
                  <a:pt x="1537" y="1428"/>
                </a:lnTo>
                <a:lnTo>
                  <a:pt x="1488" y="1533"/>
                </a:lnTo>
                <a:lnTo>
                  <a:pt x="1435" y="1636"/>
                </a:lnTo>
                <a:lnTo>
                  <a:pt x="1379" y="1738"/>
                </a:lnTo>
                <a:lnTo>
                  <a:pt x="1319" y="1840"/>
                </a:lnTo>
                <a:lnTo>
                  <a:pt x="1255" y="1941"/>
                </a:lnTo>
                <a:lnTo>
                  <a:pt x="1189" y="2041"/>
                </a:lnTo>
                <a:lnTo>
                  <a:pt x="1120" y="2140"/>
                </a:lnTo>
                <a:lnTo>
                  <a:pt x="1047" y="2237"/>
                </a:lnTo>
                <a:lnTo>
                  <a:pt x="970" y="2334"/>
                </a:lnTo>
                <a:lnTo>
                  <a:pt x="890" y="2431"/>
                </a:lnTo>
                <a:lnTo>
                  <a:pt x="806" y="2526"/>
                </a:lnTo>
                <a:lnTo>
                  <a:pt x="718" y="2620"/>
                </a:lnTo>
                <a:lnTo>
                  <a:pt x="628" y="2714"/>
                </a:lnTo>
                <a:lnTo>
                  <a:pt x="532" y="2805"/>
                </a:lnTo>
                <a:lnTo>
                  <a:pt x="434" y="2896"/>
                </a:lnTo>
                <a:lnTo>
                  <a:pt x="331" y="2986"/>
                </a:lnTo>
                <a:lnTo>
                  <a:pt x="224" y="3075"/>
                </a:lnTo>
                <a:lnTo>
                  <a:pt x="114" y="3163"/>
                </a:lnTo>
                <a:lnTo>
                  <a:pt x="0" y="3250"/>
                </a:lnTo>
                <a:lnTo>
                  <a:pt x="2482" y="6802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54864" tIns="54864" rIns="54864" bIns="54864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A6BB7F52-5AD9-B238-769E-09F691B0B3DA}"/>
              </a:ext>
            </a:extLst>
          </p:cNvPr>
          <p:cNvSpPr>
            <a:spLocks/>
          </p:cNvSpPr>
          <p:nvPr/>
        </p:nvSpPr>
        <p:spPr bwMode="auto">
          <a:xfrm rot="19800000">
            <a:off x="4220408" y="2701955"/>
            <a:ext cx="1172471" cy="1297786"/>
          </a:xfrm>
          <a:custGeom>
            <a:avLst/>
            <a:gdLst>
              <a:gd name="T0" fmla="*/ 3459 w 6145"/>
              <a:gd name="T1" fmla="*/ 145 h 6801"/>
              <a:gd name="T2" fmla="*/ 3083 w 6145"/>
              <a:gd name="T3" fmla="*/ 445 h 6801"/>
              <a:gd name="T4" fmla="*/ 2727 w 6145"/>
              <a:gd name="T5" fmla="*/ 758 h 6801"/>
              <a:gd name="T6" fmla="*/ 2389 w 6145"/>
              <a:gd name="T7" fmla="*/ 1083 h 6801"/>
              <a:gd name="T8" fmla="*/ 2072 w 6145"/>
              <a:gd name="T9" fmla="*/ 1421 h 6801"/>
              <a:gd name="T10" fmla="*/ 1775 w 6145"/>
              <a:gd name="T11" fmla="*/ 1773 h 6801"/>
              <a:gd name="T12" fmla="*/ 1497 w 6145"/>
              <a:gd name="T13" fmla="*/ 2138 h 6801"/>
              <a:gd name="T14" fmla="*/ 1242 w 6145"/>
              <a:gd name="T15" fmla="*/ 2517 h 6801"/>
              <a:gd name="T16" fmla="*/ 1008 w 6145"/>
              <a:gd name="T17" fmla="*/ 2912 h 6801"/>
              <a:gd name="T18" fmla="*/ 797 w 6145"/>
              <a:gd name="T19" fmla="*/ 3320 h 6801"/>
              <a:gd name="T20" fmla="*/ 609 w 6145"/>
              <a:gd name="T21" fmla="*/ 3744 h 6801"/>
              <a:gd name="T22" fmla="*/ 443 w 6145"/>
              <a:gd name="T23" fmla="*/ 4183 h 6801"/>
              <a:gd name="T24" fmla="*/ 302 w 6145"/>
              <a:gd name="T25" fmla="*/ 4638 h 6801"/>
              <a:gd name="T26" fmla="*/ 184 w 6145"/>
              <a:gd name="T27" fmla="*/ 5110 h 6801"/>
              <a:gd name="T28" fmla="*/ 92 w 6145"/>
              <a:gd name="T29" fmla="*/ 5597 h 6801"/>
              <a:gd name="T30" fmla="*/ 24 w 6145"/>
              <a:gd name="T31" fmla="*/ 6102 h 6801"/>
              <a:gd name="T32" fmla="*/ 4242 w 6145"/>
              <a:gd name="T33" fmla="*/ 6801 h 6801"/>
              <a:gd name="T34" fmla="*/ 4269 w 6145"/>
              <a:gd name="T35" fmla="*/ 6574 h 6801"/>
              <a:gd name="T36" fmla="*/ 4306 w 6145"/>
              <a:gd name="T37" fmla="*/ 6348 h 6801"/>
              <a:gd name="T38" fmla="*/ 4354 w 6145"/>
              <a:gd name="T39" fmla="*/ 6126 h 6801"/>
              <a:gd name="T40" fmla="*/ 4413 w 6145"/>
              <a:gd name="T41" fmla="*/ 5906 h 6801"/>
              <a:gd name="T42" fmla="*/ 4484 w 6145"/>
              <a:gd name="T43" fmla="*/ 5691 h 6801"/>
              <a:gd name="T44" fmla="*/ 4567 w 6145"/>
              <a:gd name="T45" fmla="*/ 5477 h 6801"/>
              <a:gd name="T46" fmla="*/ 4663 w 6145"/>
              <a:gd name="T47" fmla="*/ 5267 h 6801"/>
              <a:gd name="T48" fmla="*/ 4772 w 6145"/>
              <a:gd name="T49" fmla="*/ 5061 h 6801"/>
              <a:gd name="T50" fmla="*/ 4893 w 6145"/>
              <a:gd name="T51" fmla="*/ 4858 h 6801"/>
              <a:gd name="T52" fmla="*/ 5028 w 6145"/>
              <a:gd name="T53" fmla="*/ 4659 h 6801"/>
              <a:gd name="T54" fmla="*/ 5178 w 6145"/>
              <a:gd name="T55" fmla="*/ 4464 h 6801"/>
              <a:gd name="T56" fmla="*/ 5341 w 6145"/>
              <a:gd name="T57" fmla="*/ 4272 h 6801"/>
              <a:gd name="T58" fmla="*/ 5519 w 6145"/>
              <a:gd name="T59" fmla="*/ 4084 h 6801"/>
              <a:gd name="T60" fmla="*/ 5713 w 6145"/>
              <a:gd name="T61" fmla="*/ 3901 h 6801"/>
              <a:gd name="T62" fmla="*/ 5921 w 6145"/>
              <a:gd name="T63" fmla="*/ 3720 h 6801"/>
              <a:gd name="T64" fmla="*/ 6145 w 6145"/>
              <a:gd name="T65" fmla="*/ 3545 h 68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145" h="6801">
                <a:moveTo>
                  <a:pt x="3652" y="0"/>
                </a:moveTo>
                <a:lnTo>
                  <a:pt x="3459" y="145"/>
                </a:lnTo>
                <a:lnTo>
                  <a:pt x="3268" y="294"/>
                </a:lnTo>
                <a:lnTo>
                  <a:pt x="3083" y="445"/>
                </a:lnTo>
                <a:lnTo>
                  <a:pt x="2903" y="600"/>
                </a:lnTo>
                <a:lnTo>
                  <a:pt x="2727" y="758"/>
                </a:lnTo>
                <a:lnTo>
                  <a:pt x="2555" y="918"/>
                </a:lnTo>
                <a:lnTo>
                  <a:pt x="2389" y="1083"/>
                </a:lnTo>
                <a:lnTo>
                  <a:pt x="2228" y="1250"/>
                </a:lnTo>
                <a:lnTo>
                  <a:pt x="2072" y="1421"/>
                </a:lnTo>
                <a:lnTo>
                  <a:pt x="1920" y="1594"/>
                </a:lnTo>
                <a:lnTo>
                  <a:pt x="1775" y="1773"/>
                </a:lnTo>
                <a:lnTo>
                  <a:pt x="1634" y="1953"/>
                </a:lnTo>
                <a:lnTo>
                  <a:pt x="1497" y="2138"/>
                </a:lnTo>
                <a:lnTo>
                  <a:pt x="1367" y="2326"/>
                </a:lnTo>
                <a:lnTo>
                  <a:pt x="1242" y="2517"/>
                </a:lnTo>
                <a:lnTo>
                  <a:pt x="1123" y="2713"/>
                </a:lnTo>
                <a:lnTo>
                  <a:pt x="1008" y="2912"/>
                </a:lnTo>
                <a:lnTo>
                  <a:pt x="901" y="3114"/>
                </a:lnTo>
                <a:lnTo>
                  <a:pt x="797" y="3320"/>
                </a:lnTo>
                <a:lnTo>
                  <a:pt x="700" y="3530"/>
                </a:lnTo>
                <a:lnTo>
                  <a:pt x="609" y="3744"/>
                </a:lnTo>
                <a:lnTo>
                  <a:pt x="523" y="3962"/>
                </a:lnTo>
                <a:lnTo>
                  <a:pt x="443" y="4183"/>
                </a:lnTo>
                <a:lnTo>
                  <a:pt x="369" y="4410"/>
                </a:lnTo>
                <a:lnTo>
                  <a:pt x="302" y="4638"/>
                </a:lnTo>
                <a:lnTo>
                  <a:pt x="240" y="4873"/>
                </a:lnTo>
                <a:lnTo>
                  <a:pt x="184" y="5110"/>
                </a:lnTo>
                <a:lnTo>
                  <a:pt x="135" y="5352"/>
                </a:lnTo>
                <a:lnTo>
                  <a:pt x="92" y="5597"/>
                </a:lnTo>
                <a:lnTo>
                  <a:pt x="54" y="5848"/>
                </a:lnTo>
                <a:lnTo>
                  <a:pt x="24" y="6102"/>
                </a:lnTo>
                <a:lnTo>
                  <a:pt x="0" y="6361"/>
                </a:lnTo>
                <a:lnTo>
                  <a:pt x="4242" y="6801"/>
                </a:lnTo>
                <a:lnTo>
                  <a:pt x="4254" y="6687"/>
                </a:lnTo>
                <a:lnTo>
                  <a:pt x="4269" y="6574"/>
                </a:lnTo>
                <a:lnTo>
                  <a:pt x="4286" y="6461"/>
                </a:lnTo>
                <a:lnTo>
                  <a:pt x="4306" y="6348"/>
                </a:lnTo>
                <a:lnTo>
                  <a:pt x="4328" y="6237"/>
                </a:lnTo>
                <a:lnTo>
                  <a:pt x="4354" y="6126"/>
                </a:lnTo>
                <a:lnTo>
                  <a:pt x="4382" y="6016"/>
                </a:lnTo>
                <a:lnTo>
                  <a:pt x="4413" y="5906"/>
                </a:lnTo>
                <a:lnTo>
                  <a:pt x="4447" y="5799"/>
                </a:lnTo>
                <a:lnTo>
                  <a:pt x="4484" y="5691"/>
                </a:lnTo>
                <a:lnTo>
                  <a:pt x="4524" y="5583"/>
                </a:lnTo>
                <a:lnTo>
                  <a:pt x="4567" y="5477"/>
                </a:lnTo>
                <a:lnTo>
                  <a:pt x="4613" y="5372"/>
                </a:lnTo>
                <a:lnTo>
                  <a:pt x="4663" y="5267"/>
                </a:lnTo>
                <a:lnTo>
                  <a:pt x="4716" y="5164"/>
                </a:lnTo>
                <a:lnTo>
                  <a:pt x="4772" y="5061"/>
                </a:lnTo>
                <a:lnTo>
                  <a:pt x="4831" y="4960"/>
                </a:lnTo>
                <a:lnTo>
                  <a:pt x="4893" y="4858"/>
                </a:lnTo>
                <a:lnTo>
                  <a:pt x="4959" y="4758"/>
                </a:lnTo>
                <a:lnTo>
                  <a:pt x="5028" y="4659"/>
                </a:lnTo>
                <a:lnTo>
                  <a:pt x="5101" y="4561"/>
                </a:lnTo>
                <a:lnTo>
                  <a:pt x="5178" y="4464"/>
                </a:lnTo>
                <a:lnTo>
                  <a:pt x="5257" y="4367"/>
                </a:lnTo>
                <a:lnTo>
                  <a:pt x="5341" y="4272"/>
                </a:lnTo>
                <a:lnTo>
                  <a:pt x="5429" y="4178"/>
                </a:lnTo>
                <a:lnTo>
                  <a:pt x="5519" y="4084"/>
                </a:lnTo>
                <a:lnTo>
                  <a:pt x="5614" y="3992"/>
                </a:lnTo>
                <a:lnTo>
                  <a:pt x="5713" y="3901"/>
                </a:lnTo>
                <a:lnTo>
                  <a:pt x="5815" y="3810"/>
                </a:lnTo>
                <a:lnTo>
                  <a:pt x="5921" y="3720"/>
                </a:lnTo>
                <a:lnTo>
                  <a:pt x="6031" y="3632"/>
                </a:lnTo>
                <a:lnTo>
                  <a:pt x="6145" y="3545"/>
                </a:lnTo>
                <a:lnTo>
                  <a:pt x="3652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prstDash val="solid"/>
            <a:round/>
            <a:headEnd/>
            <a:tailEnd/>
          </a:ln>
        </p:spPr>
        <p:txBody>
          <a:bodyPr vert="horz" wrap="square" lIns="54864" tIns="54864" rIns="54864" bIns="54864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>
              <a:solidFill>
                <a:srgbClr val="FFFFFF"/>
              </a:solidFill>
              <a:latin typeface="Lato" panose="020F0502020204030203" pitchFamily="34" charset="0"/>
            </a:endParaRPr>
          </a:p>
        </p:txBody>
      </p:sp>
      <p:pic>
        <p:nvPicPr>
          <p:cNvPr id="4104" name="Picture 8" descr="F score - Free files and folders icons">
            <a:extLst>
              <a:ext uri="{FF2B5EF4-FFF2-40B4-BE49-F238E27FC236}">
                <a16:creationId xmlns:a16="http://schemas.microsoft.com/office/drawing/2014/main" id="{22B1F6A8-B553-2D09-1504-A595F9B0E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035" y="4186086"/>
            <a:ext cx="609562" cy="60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etrics - Free business and finance icons">
            <a:extLst>
              <a:ext uri="{FF2B5EF4-FFF2-40B4-BE49-F238E27FC236}">
                <a16:creationId xmlns:a16="http://schemas.microsoft.com/office/drawing/2014/main" id="{101EC946-366D-1F19-77CF-F405D84BF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529" y="1963468"/>
            <a:ext cx="609563" cy="60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und - Free business and finance icons">
            <a:extLst>
              <a:ext uri="{FF2B5EF4-FFF2-40B4-BE49-F238E27FC236}">
                <a16:creationId xmlns:a16="http://schemas.microsoft.com/office/drawing/2014/main" id="{EB64F9B4-DC66-BD58-9E5B-962390C42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107" y="4284971"/>
            <a:ext cx="609563" cy="60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I - Free electronics icons">
            <a:extLst>
              <a:ext uri="{FF2B5EF4-FFF2-40B4-BE49-F238E27FC236}">
                <a16:creationId xmlns:a16="http://schemas.microsoft.com/office/drawing/2014/main" id="{59117C07-A409-6868-F896-F6B99C033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49" y="2066674"/>
            <a:ext cx="609563" cy="60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ot - Free technology icons">
            <a:extLst>
              <a:ext uri="{FF2B5EF4-FFF2-40B4-BE49-F238E27FC236}">
                <a16:creationId xmlns:a16="http://schemas.microsoft.com/office/drawing/2014/main" id="{9BFFA04D-9884-BACA-8A4D-845C1C842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862" y="3046068"/>
            <a:ext cx="609563" cy="60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74" name="Picture 4" descr="Money - Free business and finance icons">
            <a:extLst>
              <a:ext uri="{FF2B5EF4-FFF2-40B4-BE49-F238E27FC236}">
                <a16:creationId xmlns:a16="http://schemas.microsoft.com/office/drawing/2014/main" id="{C578ADF0-D1E8-6FCE-87FA-CA029AF1A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718" y="3203973"/>
            <a:ext cx="609562" cy="60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Pie 6">
            <a:extLst>
              <a:ext uri="{FF2B5EF4-FFF2-40B4-BE49-F238E27FC236}">
                <a16:creationId xmlns:a16="http://schemas.microsoft.com/office/drawing/2014/main" id="{221622A0-95DC-8A40-7F3B-D39929DE4521}"/>
              </a:ext>
            </a:extLst>
          </p:cNvPr>
          <p:cNvSpPr/>
          <p:nvPr/>
        </p:nvSpPr>
        <p:spPr>
          <a:xfrm>
            <a:off x="4498335" y="3605604"/>
            <a:ext cx="1394814" cy="102608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54610" tIns="54610" rIns="54610" bIns="54610" numCol="1" spcCol="1270" anchor="ctr" anchorCtr="0">
            <a:noAutofit/>
          </a:bodyPr>
          <a:lstStyle/>
          <a:p>
            <a:pPr marL="0" marR="0" lvl="0" indent="0" algn="ctr" defTabSz="1911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kern="1200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sp>
        <p:nvSpPr>
          <p:cNvPr id="17" name="Pie 4">
            <a:extLst>
              <a:ext uri="{FF2B5EF4-FFF2-40B4-BE49-F238E27FC236}">
                <a16:creationId xmlns:a16="http://schemas.microsoft.com/office/drawing/2014/main" id="{9E567F98-1D05-664C-B534-AC9C0B6AD6B4}"/>
              </a:ext>
            </a:extLst>
          </p:cNvPr>
          <p:cNvSpPr/>
          <p:nvPr/>
        </p:nvSpPr>
        <p:spPr>
          <a:xfrm>
            <a:off x="4505744" y="3582339"/>
            <a:ext cx="1394814" cy="1026086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0" vert="horz" wrap="square" lIns="54610" tIns="54610" rIns="54610" bIns="54610" numCol="1" spcCol="1270" anchor="ctr" anchorCtr="0">
            <a:noAutofit/>
          </a:bodyPr>
          <a:lstStyle/>
          <a:p>
            <a:pPr marL="0" marR="0" lvl="0" indent="0" algn="ctr" defTabSz="1911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kern="1200" cap="none" spc="0" normalizeH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Lato" panose="020F0502020204030203" pitchFamily="34" charset="0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02FD0DA-2D97-2BA7-95F0-F6DD1CF512ED}"/>
              </a:ext>
            </a:extLst>
          </p:cNvPr>
          <p:cNvGrpSpPr/>
          <p:nvPr/>
        </p:nvGrpSpPr>
        <p:grpSpPr>
          <a:xfrm flipV="1">
            <a:off x="3997050" y="1330049"/>
            <a:ext cx="4197901" cy="4197902"/>
            <a:chOff x="4077189" y="1333589"/>
            <a:chExt cx="4197901" cy="4197902"/>
          </a:xfrm>
          <a:gradFill flip="none" rotWithShape="1">
            <a:gsLst>
              <a:gs pos="8000">
                <a:schemeClr val="accent1">
                  <a:tint val="66000"/>
                  <a:satMod val="160000"/>
                  <a:lumMod val="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</p:grpSpPr>
        <p:sp>
          <p:nvSpPr>
            <p:cNvPr id="15" name="Circular Arrow 15">
              <a:extLst>
                <a:ext uri="{FF2B5EF4-FFF2-40B4-BE49-F238E27FC236}">
                  <a16:creationId xmlns:a16="http://schemas.microsoft.com/office/drawing/2014/main" id="{A4AE391A-EC6A-8895-CEBF-472959D0BF29}"/>
                </a:ext>
              </a:extLst>
            </p:cNvPr>
            <p:cNvSpPr/>
            <p:nvPr/>
          </p:nvSpPr>
          <p:spPr>
            <a:xfrm>
              <a:off x="4077189" y="1351388"/>
              <a:ext cx="4197901" cy="4162305"/>
            </a:xfrm>
            <a:prstGeom prst="circularArrow">
              <a:avLst>
                <a:gd name="adj1" fmla="val 3454"/>
                <a:gd name="adj2" fmla="val 327528"/>
                <a:gd name="adj3" fmla="val 19361068"/>
                <a:gd name="adj4" fmla="val 16405112"/>
                <a:gd name="adj5" fmla="val 3856"/>
              </a:avLst>
            </a:prstGeom>
            <a:grpFill/>
            <a:ln>
              <a:noFill/>
            </a:ln>
            <a:effectLst/>
          </p:spPr>
        </p:sp>
        <p:sp>
          <p:nvSpPr>
            <p:cNvPr id="47" name="Circular Arrow 15">
              <a:extLst>
                <a:ext uri="{FF2B5EF4-FFF2-40B4-BE49-F238E27FC236}">
                  <a16:creationId xmlns:a16="http://schemas.microsoft.com/office/drawing/2014/main" id="{C6410E40-8D18-B434-5A62-4270B45719DE}"/>
                </a:ext>
              </a:extLst>
            </p:cNvPr>
            <p:cNvSpPr/>
            <p:nvPr/>
          </p:nvSpPr>
          <p:spPr>
            <a:xfrm rot="3600000">
              <a:off x="4077189" y="1351388"/>
              <a:ext cx="4197901" cy="4162305"/>
            </a:xfrm>
            <a:prstGeom prst="circularArrow">
              <a:avLst>
                <a:gd name="adj1" fmla="val 3454"/>
                <a:gd name="adj2" fmla="val 327528"/>
                <a:gd name="adj3" fmla="val 19361068"/>
                <a:gd name="adj4" fmla="val 16405112"/>
                <a:gd name="adj5" fmla="val 3856"/>
              </a:avLst>
            </a:prstGeom>
            <a:grpFill/>
            <a:ln>
              <a:noFill/>
            </a:ln>
            <a:effectLst/>
          </p:spPr>
        </p:sp>
        <p:sp>
          <p:nvSpPr>
            <p:cNvPr id="48" name="Circular Arrow 15">
              <a:extLst>
                <a:ext uri="{FF2B5EF4-FFF2-40B4-BE49-F238E27FC236}">
                  <a16:creationId xmlns:a16="http://schemas.microsoft.com/office/drawing/2014/main" id="{CE9BE830-3D3C-980D-6B10-ADC9DC0F6729}"/>
                </a:ext>
              </a:extLst>
            </p:cNvPr>
            <p:cNvSpPr/>
            <p:nvPr/>
          </p:nvSpPr>
          <p:spPr>
            <a:xfrm rot="7200000">
              <a:off x="4077189" y="1351388"/>
              <a:ext cx="4197901" cy="4162305"/>
            </a:xfrm>
            <a:prstGeom prst="circularArrow">
              <a:avLst>
                <a:gd name="adj1" fmla="val 3454"/>
                <a:gd name="adj2" fmla="val 327528"/>
                <a:gd name="adj3" fmla="val 19361068"/>
                <a:gd name="adj4" fmla="val 16405112"/>
                <a:gd name="adj5" fmla="val 3856"/>
              </a:avLst>
            </a:prstGeom>
            <a:grpFill/>
            <a:ln>
              <a:noFill/>
            </a:ln>
            <a:effectLst/>
          </p:spPr>
        </p:sp>
        <p:sp>
          <p:nvSpPr>
            <p:cNvPr id="49" name="Circular Arrow 15">
              <a:extLst>
                <a:ext uri="{FF2B5EF4-FFF2-40B4-BE49-F238E27FC236}">
                  <a16:creationId xmlns:a16="http://schemas.microsoft.com/office/drawing/2014/main" id="{7E9A3BC1-48F7-6368-2C84-51417ADE8A50}"/>
                </a:ext>
              </a:extLst>
            </p:cNvPr>
            <p:cNvSpPr/>
            <p:nvPr/>
          </p:nvSpPr>
          <p:spPr>
            <a:xfrm rot="10800000">
              <a:off x="4077189" y="1351388"/>
              <a:ext cx="4197901" cy="4162305"/>
            </a:xfrm>
            <a:prstGeom prst="circularArrow">
              <a:avLst>
                <a:gd name="adj1" fmla="val 3454"/>
                <a:gd name="adj2" fmla="val 327528"/>
                <a:gd name="adj3" fmla="val 19361068"/>
                <a:gd name="adj4" fmla="val 16405112"/>
                <a:gd name="adj5" fmla="val 3856"/>
              </a:avLst>
            </a:prstGeom>
            <a:grpFill/>
            <a:ln>
              <a:noFill/>
            </a:ln>
            <a:effectLst/>
          </p:spPr>
        </p:sp>
        <p:sp>
          <p:nvSpPr>
            <p:cNvPr id="50" name="Circular Arrow 15">
              <a:extLst>
                <a:ext uri="{FF2B5EF4-FFF2-40B4-BE49-F238E27FC236}">
                  <a16:creationId xmlns:a16="http://schemas.microsoft.com/office/drawing/2014/main" id="{BD25B84A-CFD4-B8C9-9057-CCA728C28EDB}"/>
                </a:ext>
              </a:extLst>
            </p:cNvPr>
            <p:cNvSpPr/>
            <p:nvPr/>
          </p:nvSpPr>
          <p:spPr>
            <a:xfrm rot="14400000">
              <a:off x="4077188" y="1351388"/>
              <a:ext cx="4197901" cy="4162305"/>
            </a:xfrm>
            <a:prstGeom prst="circularArrow">
              <a:avLst>
                <a:gd name="adj1" fmla="val 3454"/>
                <a:gd name="adj2" fmla="val 327528"/>
                <a:gd name="adj3" fmla="val 19361068"/>
                <a:gd name="adj4" fmla="val 16405112"/>
                <a:gd name="adj5" fmla="val 3856"/>
              </a:avLst>
            </a:prstGeom>
            <a:grpFill/>
            <a:ln>
              <a:noFill/>
            </a:ln>
            <a:effectLst/>
          </p:spPr>
        </p:sp>
        <p:sp>
          <p:nvSpPr>
            <p:cNvPr id="51" name="Circular Arrow 15">
              <a:extLst>
                <a:ext uri="{FF2B5EF4-FFF2-40B4-BE49-F238E27FC236}">
                  <a16:creationId xmlns:a16="http://schemas.microsoft.com/office/drawing/2014/main" id="{AAF90472-7C40-3D04-6A78-D429F4415505}"/>
                </a:ext>
              </a:extLst>
            </p:cNvPr>
            <p:cNvSpPr/>
            <p:nvPr/>
          </p:nvSpPr>
          <p:spPr>
            <a:xfrm rot="18000000">
              <a:off x="4077188" y="1351387"/>
              <a:ext cx="4197901" cy="4162305"/>
            </a:xfrm>
            <a:prstGeom prst="circularArrow">
              <a:avLst>
                <a:gd name="adj1" fmla="val 3454"/>
                <a:gd name="adj2" fmla="val 327528"/>
                <a:gd name="adj3" fmla="val 19361068"/>
                <a:gd name="adj4" fmla="val 16405112"/>
                <a:gd name="adj5" fmla="val 3856"/>
              </a:avLst>
            </a:prstGeom>
            <a:grpFill/>
            <a:ln>
              <a:noFill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242627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Product</a:t>
            </a:r>
          </a:p>
        </p:txBody>
      </p:sp>
      <p:sp>
        <p:nvSpPr>
          <p:cNvPr id="5" name="Google Shape;155;g125cdd217f0_0_1">
            <a:extLst>
              <a:ext uri="{FF2B5EF4-FFF2-40B4-BE49-F238E27FC236}">
                <a16:creationId xmlns:a16="http://schemas.microsoft.com/office/drawing/2014/main" id="{F5FABF8F-7DDF-B758-E666-656E8EA1105A}"/>
              </a:ext>
            </a:extLst>
          </p:cNvPr>
          <p:cNvSpPr txBox="1">
            <a:spLocks/>
          </p:cNvSpPr>
          <p:nvPr/>
        </p:nvSpPr>
        <p:spPr>
          <a:xfrm flipH="1">
            <a:off x="2142157" y="4937077"/>
            <a:ext cx="39252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1800" b="1" dirty="0">
                <a:solidFill>
                  <a:schemeClr val="tx1"/>
                </a:solidFill>
                <a:latin typeface="Work Sans" pitchFamily="2" charset="0"/>
              </a:rPr>
              <a:t>G</a:t>
            </a:r>
            <a:r>
              <a:rPr lang="en-IN" sz="1800" b="1" i="0" dirty="0">
                <a:solidFill>
                  <a:schemeClr val="tx1"/>
                </a:solidFill>
                <a:effectLst/>
                <a:latin typeface="Work Sans" pitchFamily="2" charset="0"/>
              </a:rPr>
              <a:t>enerate detailed reports</a:t>
            </a:r>
            <a:r>
              <a:rPr lang="en-IN" sz="1800" i="0" dirty="0">
                <a:solidFill>
                  <a:schemeClr val="tx1"/>
                </a:solidFill>
                <a:effectLst/>
                <a:latin typeface="Work Sans" pitchFamily="2" charset="0"/>
              </a:rPr>
              <a:t> in less than a minute</a:t>
            </a:r>
          </a:p>
        </p:txBody>
      </p:sp>
      <p:sp>
        <p:nvSpPr>
          <p:cNvPr id="6" name="Isosceles Triangle 6">
            <a:extLst>
              <a:ext uri="{FF2B5EF4-FFF2-40B4-BE49-F238E27FC236}">
                <a16:creationId xmlns:a16="http://schemas.microsoft.com/office/drawing/2014/main" id="{AFCA4825-4ED2-0C3E-DAD4-34A0CC1FB7D0}"/>
              </a:ext>
            </a:extLst>
          </p:cNvPr>
          <p:cNvSpPr/>
          <p:nvPr/>
        </p:nvSpPr>
        <p:spPr>
          <a:xfrm rot="16307787" flipV="1">
            <a:off x="1664255" y="4968179"/>
            <a:ext cx="502703" cy="433362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7832C7-FC9B-A409-09E5-5E2B88491C6D}"/>
              </a:ext>
            </a:extLst>
          </p:cNvPr>
          <p:cNvSpPr/>
          <p:nvPr/>
        </p:nvSpPr>
        <p:spPr>
          <a:xfrm rot="1786790" flipH="1">
            <a:off x="381000" y="5036437"/>
            <a:ext cx="889907" cy="782224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16000"/>
                </a:schemeClr>
              </a:gs>
              <a:gs pos="8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C15D38-4612-0ED4-DE3D-BE04AAF9EC94}"/>
              </a:ext>
            </a:extLst>
          </p:cNvPr>
          <p:cNvSpPr/>
          <p:nvPr/>
        </p:nvSpPr>
        <p:spPr>
          <a:xfrm flipH="1">
            <a:off x="555565" y="4660930"/>
            <a:ext cx="908371" cy="908371"/>
          </a:xfrm>
          <a:prstGeom prst="ellipse">
            <a:avLst/>
          </a:prstGeom>
          <a:gradFill>
            <a:gsLst>
              <a:gs pos="2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82C70F-EC06-0BDE-35F5-EAC77DD07A4E}"/>
              </a:ext>
            </a:extLst>
          </p:cNvPr>
          <p:cNvGrpSpPr/>
          <p:nvPr/>
        </p:nvGrpSpPr>
        <p:grpSpPr>
          <a:xfrm flipH="1">
            <a:off x="445692" y="4551059"/>
            <a:ext cx="1128117" cy="1128115"/>
            <a:chOff x="9461596" y="1229846"/>
            <a:chExt cx="1424118" cy="1424116"/>
          </a:xfrm>
        </p:grpSpPr>
        <p:sp>
          <p:nvSpPr>
            <p:cNvPr id="11" name="Oval 17">
              <a:extLst>
                <a:ext uri="{FF2B5EF4-FFF2-40B4-BE49-F238E27FC236}">
                  <a16:creationId xmlns:a16="http://schemas.microsoft.com/office/drawing/2014/main" id="{880A7568-3E61-1ED3-40B2-407071CDF50D}"/>
                </a:ext>
              </a:extLst>
            </p:cNvPr>
            <p:cNvSpPr/>
            <p:nvPr/>
          </p:nvSpPr>
          <p:spPr>
            <a:xfrm>
              <a:off x="9461596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chemeClr val="accent4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  <p:sp>
          <p:nvSpPr>
            <p:cNvPr id="12" name="Oval 17">
              <a:extLst>
                <a:ext uri="{FF2B5EF4-FFF2-40B4-BE49-F238E27FC236}">
                  <a16:creationId xmlns:a16="http://schemas.microsoft.com/office/drawing/2014/main" id="{E1269ED5-78CF-5B71-AEC1-9DC6FA190703}"/>
                </a:ext>
              </a:extLst>
            </p:cNvPr>
            <p:cNvSpPr/>
            <p:nvPr/>
          </p:nvSpPr>
          <p:spPr>
            <a:xfrm flipH="1">
              <a:off x="10173655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63500" cap="rnd">
              <a:gradFill>
                <a:gsLst>
                  <a:gs pos="2000">
                    <a:schemeClr val="accent4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9B71B2-934A-F867-BBE8-8F31C11CEF01}"/>
              </a:ext>
            </a:extLst>
          </p:cNvPr>
          <p:cNvCxnSpPr>
            <a:cxnSpLocks/>
          </p:cNvCxnSpPr>
          <p:nvPr/>
        </p:nvCxnSpPr>
        <p:spPr>
          <a:xfrm>
            <a:off x="6096000" y="1152162"/>
            <a:ext cx="0" cy="4905180"/>
          </a:xfrm>
          <a:prstGeom prst="line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155;g125cdd217f0_0_1">
            <a:extLst>
              <a:ext uri="{FF2B5EF4-FFF2-40B4-BE49-F238E27FC236}">
                <a16:creationId xmlns:a16="http://schemas.microsoft.com/office/drawing/2014/main" id="{EDACD6C4-FA64-0EE0-DADD-843360480EF5}"/>
              </a:ext>
            </a:extLst>
          </p:cNvPr>
          <p:cNvSpPr txBox="1">
            <a:spLocks/>
          </p:cNvSpPr>
          <p:nvPr/>
        </p:nvSpPr>
        <p:spPr>
          <a:xfrm flipH="1">
            <a:off x="8081469" y="5030992"/>
            <a:ext cx="36576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IN" sz="1800" b="1" dirty="0">
                <a:solidFill>
                  <a:schemeClr val="tx1"/>
                </a:solidFill>
                <a:latin typeface="Work Sans" pitchFamily="2" charset="0"/>
              </a:rPr>
              <a:t>ML model </a:t>
            </a:r>
            <a:r>
              <a:rPr lang="en-IN" sz="1800" dirty="0">
                <a:solidFill>
                  <a:schemeClr val="tx1"/>
                </a:solidFill>
                <a:latin typeface="Work Sans" pitchFamily="2" charset="0"/>
              </a:rPr>
              <a:t>to identify potential</a:t>
            </a:r>
            <a:r>
              <a:rPr lang="en-IN" sz="1800" i="0" dirty="0">
                <a:solidFill>
                  <a:schemeClr val="tx1"/>
                </a:solidFill>
                <a:effectLst/>
                <a:latin typeface="Work Sans" pitchFamily="2" charset="0"/>
              </a:rPr>
              <a:t> </a:t>
            </a:r>
            <a:r>
              <a:rPr lang="en-IN" sz="1800" b="1" i="0" dirty="0">
                <a:solidFill>
                  <a:schemeClr val="tx1"/>
                </a:solidFill>
                <a:effectLst/>
                <a:latin typeface="Work Sans" pitchFamily="2" charset="0"/>
              </a:rPr>
              <a:t>synergies</a:t>
            </a:r>
          </a:p>
        </p:txBody>
      </p:sp>
      <p:sp>
        <p:nvSpPr>
          <p:cNvPr id="16" name="Isosceles Triangle 6">
            <a:extLst>
              <a:ext uri="{FF2B5EF4-FFF2-40B4-BE49-F238E27FC236}">
                <a16:creationId xmlns:a16="http://schemas.microsoft.com/office/drawing/2014/main" id="{553A991A-AF4F-D187-63DC-B52B2697E8EE}"/>
              </a:ext>
            </a:extLst>
          </p:cNvPr>
          <p:cNvSpPr/>
          <p:nvPr/>
        </p:nvSpPr>
        <p:spPr>
          <a:xfrm rot="5446519">
            <a:off x="7607855" y="4968179"/>
            <a:ext cx="502703" cy="433362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99A5E-03AF-07EC-4FBD-20ED60A3061F}"/>
              </a:ext>
            </a:extLst>
          </p:cNvPr>
          <p:cNvSpPr/>
          <p:nvPr/>
        </p:nvSpPr>
        <p:spPr>
          <a:xfrm rot="1786790" flipH="1">
            <a:off x="6324600" y="5001566"/>
            <a:ext cx="889907" cy="782224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16000"/>
                </a:schemeClr>
              </a:gs>
              <a:gs pos="8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1D6047B-A553-8969-DFB1-D5CCCF69C25A}"/>
              </a:ext>
            </a:extLst>
          </p:cNvPr>
          <p:cNvSpPr/>
          <p:nvPr/>
        </p:nvSpPr>
        <p:spPr>
          <a:xfrm flipH="1">
            <a:off x="6499165" y="4730673"/>
            <a:ext cx="908371" cy="908371"/>
          </a:xfrm>
          <a:prstGeom prst="ellipse">
            <a:avLst/>
          </a:prstGeom>
          <a:gradFill>
            <a:gsLst>
              <a:gs pos="2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656042AC-E3AA-387F-EFCC-3623E8AD6B15}"/>
              </a:ext>
            </a:extLst>
          </p:cNvPr>
          <p:cNvSpPr/>
          <p:nvPr/>
        </p:nvSpPr>
        <p:spPr>
          <a:xfrm flipH="1">
            <a:off x="6953351" y="4620802"/>
            <a:ext cx="564059" cy="1128115"/>
          </a:xfrm>
          <a:custGeom>
            <a:avLst/>
            <a:gdLst>
              <a:gd name="connsiteX0" fmla="*/ 0 w 1424118"/>
              <a:gd name="connsiteY0" fmla="*/ 712058 h 1424116"/>
              <a:gd name="connsiteX1" fmla="*/ 712059 w 1424118"/>
              <a:gd name="connsiteY1" fmla="*/ 0 h 1424116"/>
              <a:gd name="connsiteX2" fmla="*/ 1424118 w 1424118"/>
              <a:gd name="connsiteY2" fmla="*/ 712058 h 1424116"/>
              <a:gd name="connsiteX3" fmla="*/ 712059 w 1424118"/>
              <a:gd name="connsiteY3" fmla="*/ 1424116 h 1424116"/>
              <a:gd name="connsiteX4" fmla="*/ 0 w 1424118"/>
              <a:gd name="connsiteY4" fmla="*/ 712058 h 1424116"/>
              <a:gd name="connsiteX0" fmla="*/ 1424118 w 1515558"/>
              <a:gd name="connsiteY0" fmla="*/ 712058 h 1424116"/>
              <a:gd name="connsiteX1" fmla="*/ 712059 w 1515558"/>
              <a:gd name="connsiteY1" fmla="*/ 1424116 h 1424116"/>
              <a:gd name="connsiteX2" fmla="*/ 0 w 1515558"/>
              <a:gd name="connsiteY2" fmla="*/ 712058 h 1424116"/>
              <a:gd name="connsiteX3" fmla="*/ 712059 w 1515558"/>
              <a:gd name="connsiteY3" fmla="*/ 0 h 1424116"/>
              <a:gd name="connsiteX4" fmla="*/ 1515558 w 1515558"/>
              <a:gd name="connsiteY4" fmla="*/ 803498 h 1424116"/>
              <a:gd name="connsiteX0" fmla="*/ 1424118 w 1424118"/>
              <a:gd name="connsiteY0" fmla="*/ 712058 h 1424116"/>
              <a:gd name="connsiteX1" fmla="*/ 712059 w 1424118"/>
              <a:gd name="connsiteY1" fmla="*/ 1424116 h 1424116"/>
              <a:gd name="connsiteX2" fmla="*/ 0 w 1424118"/>
              <a:gd name="connsiteY2" fmla="*/ 712058 h 1424116"/>
              <a:gd name="connsiteX3" fmla="*/ 712059 w 1424118"/>
              <a:gd name="connsiteY3" fmla="*/ 0 h 1424116"/>
              <a:gd name="connsiteX0" fmla="*/ 712059 w 712059"/>
              <a:gd name="connsiteY0" fmla="*/ 1424116 h 1424116"/>
              <a:gd name="connsiteX1" fmla="*/ 0 w 712059"/>
              <a:gd name="connsiteY1" fmla="*/ 712058 h 1424116"/>
              <a:gd name="connsiteX2" fmla="*/ 712059 w 712059"/>
              <a:gd name="connsiteY2" fmla="*/ 0 h 142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059" h="1424116">
                <a:moveTo>
                  <a:pt x="712059" y="1424116"/>
                </a:moveTo>
                <a:cubicBezTo>
                  <a:pt x="318800" y="1424116"/>
                  <a:pt x="0" y="1105317"/>
                  <a:pt x="0" y="712058"/>
                </a:cubicBezTo>
                <a:cubicBezTo>
                  <a:pt x="0" y="318799"/>
                  <a:pt x="318800" y="0"/>
                  <a:pt x="712059" y="0"/>
                </a:cubicBezTo>
              </a:path>
            </a:pathLst>
          </a:custGeom>
          <a:noFill/>
          <a:ln w="38100" cap="rnd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20" name="Oval 17">
            <a:extLst>
              <a:ext uri="{FF2B5EF4-FFF2-40B4-BE49-F238E27FC236}">
                <a16:creationId xmlns:a16="http://schemas.microsoft.com/office/drawing/2014/main" id="{D0544C10-E6FD-B4A1-E0E5-D7ACDE1A87B3}"/>
              </a:ext>
            </a:extLst>
          </p:cNvPr>
          <p:cNvSpPr/>
          <p:nvPr/>
        </p:nvSpPr>
        <p:spPr>
          <a:xfrm>
            <a:off x="6389292" y="4620802"/>
            <a:ext cx="564059" cy="1128115"/>
          </a:xfrm>
          <a:custGeom>
            <a:avLst/>
            <a:gdLst>
              <a:gd name="connsiteX0" fmla="*/ 0 w 1424118"/>
              <a:gd name="connsiteY0" fmla="*/ 712058 h 1424116"/>
              <a:gd name="connsiteX1" fmla="*/ 712059 w 1424118"/>
              <a:gd name="connsiteY1" fmla="*/ 0 h 1424116"/>
              <a:gd name="connsiteX2" fmla="*/ 1424118 w 1424118"/>
              <a:gd name="connsiteY2" fmla="*/ 712058 h 1424116"/>
              <a:gd name="connsiteX3" fmla="*/ 712059 w 1424118"/>
              <a:gd name="connsiteY3" fmla="*/ 1424116 h 1424116"/>
              <a:gd name="connsiteX4" fmla="*/ 0 w 1424118"/>
              <a:gd name="connsiteY4" fmla="*/ 712058 h 1424116"/>
              <a:gd name="connsiteX0" fmla="*/ 1424118 w 1515558"/>
              <a:gd name="connsiteY0" fmla="*/ 712058 h 1424116"/>
              <a:gd name="connsiteX1" fmla="*/ 712059 w 1515558"/>
              <a:gd name="connsiteY1" fmla="*/ 1424116 h 1424116"/>
              <a:gd name="connsiteX2" fmla="*/ 0 w 1515558"/>
              <a:gd name="connsiteY2" fmla="*/ 712058 h 1424116"/>
              <a:gd name="connsiteX3" fmla="*/ 712059 w 1515558"/>
              <a:gd name="connsiteY3" fmla="*/ 0 h 1424116"/>
              <a:gd name="connsiteX4" fmla="*/ 1515558 w 1515558"/>
              <a:gd name="connsiteY4" fmla="*/ 803498 h 1424116"/>
              <a:gd name="connsiteX0" fmla="*/ 1424118 w 1424118"/>
              <a:gd name="connsiteY0" fmla="*/ 712058 h 1424116"/>
              <a:gd name="connsiteX1" fmla="*/ 712059 w 1424118"/>
              <a:gd name="connsiteY1" fmla="*/ 1424116 h 1424116"/>
              <a:gd name="connsiteX2" fmla="*/ 0 w 1424118"/>
              <a:gd name="connsiteY2" fmla="*/ 712058 h 1424116"/>
              <a:gd name="connsiteX3" fmla="*/ 712059 w 1424118"/>
              <a:gd name="connsiteY3" fmla="*/ 0 h 1424116"/>
              <a:gd name="connsiteX0" fmla="*/ 712059 w 712059"/>
              <a:gd name="connsiteY0" fmla="*/ 1424116 h 1424116"/>
              <a:gd name="connsiteX1" fmla="*/ 0 w 712059"/>
              <a:gd name="connsiteY1" fmla="*/ 712058 h 1424116"/>
              <a:gd name="connsiteX2" fmla="*/ 712059 w 712059"/>
              <a:gd name="connsiteY2" fmla="*/ 0 h 142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059" h="1424116">
                <a:moveTo>
                  <a:pt x="712059" y="1424116"/>
                </a:moveTo>
                <a:cubicBezTo>
                  <a:pt x="318800" y="1424116"/>
                  <a:pt x="0" y="1105317"/>
                  <a:pt x="0" y="712058"/>
                </a:cubicBezTo>
                <a:cubicBezTo>
                  <a:pt x="0" y="318799"/>
                  <a:pt x="318800" y="0"/>
                  <a:pt x="712059" y="0"/>
                </a:cubicBezTo>
              </a:path>
            </a:pathLst>
          </a:custGeom>
          <a:noFill/>
          <a:ln w="63500" cap="rnd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23" name="Google Shape;155;g125cdd217f0_0_1">
            <a:extLst>
              <a:ext uri="{FF2B5EF4-FFF2-40B4-BE49-F238E27FC236}">
                <a16:creationId xmlns:a16="http://schemas.microsoft.com/office/drawing/2014/main" id="{082D2238-FB20-4868-C27E-A651DD7F8352}"/>
              </a:ext>
            </a:extLst>
          </p:cNvPr>
          <p:cNvSpPr txBox="1">
            <a:spLocks/>
          </p:cNvSpPr>
          <p:nvPr/>
        </p:nvSpPr>
        <p:spPr>
          <a:xfrm flipH="1">
            <a:off x="8085787" y="3462287"/>
            <a:ext cx="36576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1800" i="0" dirty="0">
                <a:solidFill>
                  <a:schemeClr val="tx1"/>
                </a:solidFill>
                <a:effectLst/>
                <a:latin typeface="Work Sans" pitchFamily="2" charset="0"/>
              </a:rPr>
              <a:t>Integration with </a:t>
            </a:r>
            <a:r>
              <a:rPr lang="en-IN" sz="1800" b="1" i="0" dirty="0">
                <a:solidFill>
                  <a:schemeClr val="tx1"/>
                </a:solidFill>
                <a:effectLst/>
                <a:latin typeface="Work Sans" pitchFamily="2" charset="0"/>
              </a:rPr>
              <a:t>Zapier, Pitchbook and dozen other apps</a:t>
            </a:r>
          </a:p>
        </p:txBody>
      </p:sp>
      <p:sp>
        <p:nvSpPr>
          <p:cNvPr id="24" name="Isosceles Triangle 6">
            <a:extLst>
              <a:ext uri="{FF2B5EF4-FFF2-40B4-BE49-F238E27FC236}">
                <a16:creationId xmlns:a16="http://schemas.microsoft.com/office/drawing/2014/main" id="{7CBF7121-808F-5029-D3F5-AF8DA36E2C57}"/>
              </a:ext>
            </a:extLst>
          </p:cNvPr>
          <p:cNvSpPr/>
          <p:nvPr/>
        </p:nvSpPr>
        <p:spPr>
          <a:xfrm rot="5400000">
            <a:off x="7612174" y="3399473"/>
            <a:ext cx="502701" cy="433364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1D20B8-41C6-446B-733A-14D693D8696D}"/>
              </a:ext>
            </a:extLst>
          </p:cNvPr>
          <p:cNvSpPr/>
          <p:nvPr/>
        </p:nvSpPr>
        <p:spPr>
          <a:xfrm rot="1786790" flipH="1">
            <a:off x="6324600" y="3467732"/>
            <a:ext cx="889907" cy="782224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16000"/>
                </a:schemeClr>
              </a:gs>
              <a:gs pos="8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9C647D-F9E7-6969-E533-D38B21CAC491}"/>
              </a:ext>
            </a:extLst>
          </p:cNvPr>
          <p:cNvSpPr/>
          <p:nvPr/>
        </p:nvSpPr>
        <p:spPr>
          <a:xfrm flipH="1">
            <a:off x="6499165" y="3092225"/>
            <a:ext cx="908371" cy="908371"/>
          </a:xfrm>
          <a:prstGeom prst="ellipse">
            <a:avLst/>
          </a:prstGeom>
          <a:gradFill>
            <a:gsLst>
              <a:gs pos="2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27" name="Oval 17">
            <a:extLst>
              <a:ext uri="{FF2B5EF4-FFF2-40B4-BE49-F238E27FC236}">
                <a16:creationId xmlns:a16="http://schemas.microsoft.com/office/drawing/2014/main" id="{57335975-3DFB-7637-8B39-B8EFE18D25A3}"/>
              </a:ext>
            </a:extLst>
          </p:cNvPr>
          <p:cNvSpPr/>
          <p:nvPr/>
        </p:nvSpPr>
        <p:spPr>
          <a:xfrm flipH="1">
            <a:off x="6953351" y="2982354"/>
            <a:ext cx="564059" cy="1128115"/>
          </a:xfrm>
          <a:custGeom>
            <a:avLst/>
            <a:gdLst>
              <a:gd name="connsiteX0" fmla="*/ 0 w 1424118"/>
              <a:gd name="connsiteY0" fmla="*/ 712058 h 1424116"/>
              <a:gd name="connsiteX1" fmla="*/ 712059 w 1424118"/>
              <a:gd name="connsiteY1" fmla="*/ 0 h 1424116"/>
              <a:gd name="connsiteX2" fmla="*/ 1424118 w 1424118"/>
              <a:gd name="connsiteY2" fmla="*/ 712058 h 1424116"/>
              <a:gd name="connsiteX3" fmla="*/ 712059 w 1424118"/>
              <a:gd name="connsiteY3" fmla="*/ 1424116 h 1424116"/>
              <a:gd name="connsiteX4" fmla="*/ 0 w 1424118"/>
              <a:gd name="connsiteY4" fmla="*/ 712058 h 1424116"/>
              <a:gd name="connsiteX0" fmla="*/ 1424118 w 1515558"/>
              <a:gd name="connsiteY0" fmla="*/ 712058 h 1424116"/>
              <a:gd name="connsiteX1" fmla="*/ 712059 w 1515558"/>
              <a:gd name="connsiteY1" fmla="*/ 1424116 h 1424116"/>
              <a:gd name="connsiteX2" fmla="*/ 0 w 1515558"/>
              <a:gd name="connsiteY2" fmla="*/ 712058 h 1424116"/>
              <a:gd name="connsiteX3" fmla="*/ 712059 w 1515558"/>
              <a:gd name="connsiteY3" fmla="*/ 0 h 1424116"/>
              <a:gd name="connsiteX4" fmla="*/ 1515558 w 1515558"/>
              <a:gd name="connsiteY4" fmla="*/ 803498 h 1424116"/>
              <a:gd name="connsiteX0" fmla="*/ 1424118 w 1424118"/>
              <a:gd name="connsiteY0" fmla="*/ 712058 h 1424116"/>
              <a:gd name="connsiteX1" fmla="*/ 712059 w 1424118"/>
              <a:gd name="connsiteY1" fmla="*/ 1424116 h 1424116"/>
              <a:gd name="connsiteX2" fmla="*/ 0 w 1424118"/>
              <a:gd name="connsiteY2" fmla="*/ 712058 h 1424116"/>
              <a:gd name="connsiteX3" fmla="*/ 712059 w 1424118"/>
              <a:gd name="connsiteY3" fmla="*/ 0 h 1424116"/>
              <a:gd name="connsiteX0" fmla="*/ 712059 w 712059"/>
              <a:gd name="connsiteY0" fmla="*/ 1424116 h 1424116"/>
              <a:gd name="connsiteX1" fmla="*/ 0 w 712059"/>
              <a:gd name="connsiteY1" fmla="*/ 712058 h 1424116"/>
              <a:gd name="connsiteX2" fmla="*/ 712059 w 712059"/>
              <a:gd name="connsiteY2" fmla="*/ 0 h 142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059" h="1424116">
                <a:moveTo>
                  <a:pt x="712059" y="1424116"/>
                </a:moveTo>
                <a:cubicBezTo>
                  <a:pt x="318800" y="1424116"/>
                  <a:pt x="0" y="1105317"/>
                  <a:pt x="0" y="712058"/>
                </a:cubicBezTo>
                <a:cubicBezTo>
                  <a:pt x="0" y="318799"/>
                  <a:pt x="318800" y="0"/>
                  <a:pt x="712059" y="0"/>
                </a:cubicBezTo>
              </a:path>
            </a:pathLst>
          </a:custGeom>
          <a:noFill/>
          <a:ln w="38100" cap="rnd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28" name="Oval 17">
            <a:extLst>
              <a:ext uri="{FF2B5EF4-FFF2-40B4-BE49-F238E27FC236}">
                <a16:creationId xmlns:a16="http://schemas.microsoft.com/office/drawing/2014/main" id="{6151FFB8-22DB-B270-E429-A979978E6E8A}"/>
              </a:ext>
            </a:extLst>
          </p:cNvPr>
          <p:cNvSpPr/>
          <p:nvPr/>
        </p:nvSpPr>
        <p:spPr>
          <a:xfrm>
            <a:off x="6389292" y="2982354"/>
            <a:ext cx="564059" cy="1128115"/>
          </a:xfrm>
          <a:custGeom>
            <a:avLst/>
            <a:gdLst>
              <a:gd name="connsiteX0" fmla="*/ 0 w 1424118"/>
              <a:gd name="connsiteY0" fmla="*/ 712058 h 1424116"/>
              <a:gd name="connsiteX1" fmla="*/ 712059 w 1424118"/>
              <a:gd name="connsiteY1" fmla="*/ 0 h 1424116"/>
              <a:gd name="connsiteX2" fmla="*/ 1424118 w 1424118"/>
              <a:gd name="connsiteY2" fmla="*/ 712058 h 1424116"/>
              <a:gd name="connsiteX3" fmla="*/ 712059 w 1424118"/>
              <a:gd name="connsiteY3" fmla="*/ 1424116 h 1424116"/>
              <a:gd name="connsiteX4" fmla="*/ 0 w 1424118"/>
              <a:gd name="connsiteY4" fmla="*/ 712058 h 1424116"/>
              <a:gd name="connsiteX0" fmla="*/ 1424118 w 1515558"/>
              <a:gd name="connsiteY0" fmla="*/ 712058 h 1424116"/>
              <a:gd name="connsiteX1" fmla="*/ 712059 w 1515558"/>
              <a:gd name="connsiteY1" fmla="*/ 1424116 h 1424116"/>
              <a:gd name="connsiteX2" fmla="*/ 0 w 1515558"/>
              <a:gd name="connsiteY2" fmla="*/ 712058 h 1424116"/>
              <a:gd name="connsiteX3" fmla="*/ 712059 w 1515558"/>
              <a:gd name="connsiteY3" fmla="*/ 0 h 1424116"/>
              <a:gd name="connsiteX4" fmla="*/ 1515558 w 1515558"/>
              <a:gd name="connsiteY4" fmla="*/ 803498 h 1424116"/>
              <a:gd name="connsiteX0" fmla="*/ 1424118 w 1424118"/>
              <a:gd name="connsiteY0" fmla="*/ 712058 h 1424116"/>
              <a:gd name="connsiteX1" fmla="*/ 712059 w 1424118"/>
              <a:gd name="connsiteY1" fmla="*/ 1424116 h 1424116"/>
              <a:gd name="connsiteX2" fmla="*/ 0 w 1424118"/>
              <a:gd name="connsiteY2" fmla="*/ 712058 h 1424116"/>
              <a:gd name="connsiteX3" fmla="*/ 712059 w 1424118"/>
              <a:gd name="connsiteY3" fmla="*/ 0 h 1424116"/>
              <a:gd name="connsiteX0" fmla="*/ 712059 w 712059"/>
              <a:gd name="connsiteY0" fmla="*/ 1424116 h 1424116"/>
              <a:gd name="connsiteX1" fmla="*/ 0 w 712059"/>
              <a:gd name="connsiteY1" fmla="*/ 712058 h 1424116"/>
              <a:gd name="connsiteX2" fmla="*/ 712059 w 712059"/>
              <a:gd name="connsiteY2" fmla="*/ 0 h 142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059" h="1424116">
                <a:moveTo>
                  <a:pt x="712059" y="1424116"/>
                </a:moveTo>
                <a:cubicBezTo>
                  <a:pt x="318800" y="1424116"/>
                  <a:pt x="0" y="1105317"/>
                  <a:pt x="0" y="712058"/>
                </a:cubicBezTo>
                <a:cubicBezTo>
                  <a:pt x="0" y="318799"/>
                  <a:pt x="318800" y="0"/>
                  <a:pt x="712059" y="0"/>
                </a:cubicBezTo>
              </a:path>
            </a:pathLst>
          </a:custGeom>
          <a:noFill/>
          <a:ln w="63500" cap="rnd">
            <a:gradFill>
              <a:gsLst>
                <a:gs pos="0">
                  <a:schemeClr val="accent5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31" name="Google Shape;155;g125cdd217f0_0_1">
            <a:extLst>
              <a:ext uri="{FF2B5EF4-FFF2-40B4-BE49-F238E27FC236}">
                <a16:creationId xmlns:a16="http://schemas.microsoft.com/office/drawing/2014/main" id="{8349EE03-C376-78F3-E79B-FEBEAD38E4E6}"/>
              </a:ext>
            </a:extLst>
          </p:cNvPr>
          <p:cNvSpPr txBox="1">
            <a:spLocks/>
          </p:cNvSpPr>
          <p:nvPr/>
        </p:nvSpPr>
        <p:spPr>
          <a:xfrm flipH="1">
            <a:off x="2130810" y="1785861"/>
            <a:ext cx="3925216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1800" b="1" i="0" dirty="0">
                <a:solidFill>
                  <a:schemeClr val="tx1"/>
                </a:solidFill>
                <a:effectLst/>
                <a:latin typeface="Work Sans" pitchFamily="2" charset="0"/>
              </a:rPr>
              <a:t>Webapp marketplace </a:t>
            </a:r>
            <a:r>
              <a:rPr lang="en-IN" sz="1800" i="0" dirty="0">
                <a:solidFill>
                  <a:schemeClr val="tx1"/>
                </a:solidFill>
                <a:effectLst/>
                <a:latin typeface="Work Sans" pitchFamily="2" charset="0"/>
              </a:rPr>
              <a:t>to onboard VCs and </a:t>
            </a:r>
            <a:r>
              <a:rPr lang="en-IN" sz="1800" i="0" dirty="0" err="1">
                <a:solidFill>
                  <a:schemeClr val="tx1"/>
                </a:solidFill>
                <a:effectLst/>
                <a:latin typeface="Work Sans" pitchFamily="2" charset="0"/>
              </a:rPr>
              <a:t>startups</a:t>
            </a:r>
            <a:r>
              <a:rPr lang="en-IN" sz="1800" i="0" dirty="0">
                <a:solidFill>
                  <a:schemeClr val="tx1"/>
                </a:solidFill>
                <a:effectLst/>
                <a:latin typeface="Work Sans" pitchFamily="2" charset="0"/>
              </a:rPr>
              <a:t>. </a:t>
            </a:r>
          </a:p>
        </p:txBody>
      </p:sp>
      <p:sp>
        <p:nvSpPr>
          <p:cNvPr id="32" name="Isosceles Triangle 6">
            <a:extLst>
              <a:ext uri="{FF2B5EF4-FFF2-40B4-BE49-F238E27FC236}">
                <a16:creationId xmlns:a16="http://schemas.microsoft.com/office/drawing/2014/main" id="{3FBECE74-F5FF-4704-E29C-E219E013A115}"/>
              </a:ext>
            </a:extLst>
          </p:cNvPr>
          <p:cNvSpPr/>
          <p:nvPr/>
        </p:nvSpPr>
        <p:spPr>
          <a:xfrm rot="5446519">
            <a:off x="1664255" y="1830770"/>
            <a:ext cx="502703" cy="433362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81FA000-40B0-5F53-4562-EBAFD68F56C1}"/>
              </a:ext>
            </a:extLst>
          </p:cNvPr>
          <p:cNvSpPr/>
          <p:nvPr/>
        </p:nvSpPr>
        <p:spPr>
          <a:xfrm rot="1786790" flipH="1">
            <a:off x="381000" y="1899028"/>
            <a:ext cx="889907" cy="782224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16000"/>
                </a:schemeClr>
              </a:gs>
              <a:gs pos="8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485C756-B909-0AD5-8204-A9910F4EF2DB}"/>
              </a:ext>
            </a:extLst>
          </p:cNvPr>
          <p:cNvSpPr/>
          <p:nvPr/>
        </p:nvSpPr>
        <p:spPr>
          <a:xfrm flipH="1">
            <a:off x="555565" y="1523521"/>
            <a:ext cx="908371" cy="908371"/>
          </a:xfrm>
          <a:prstGeom prst="ellipse">
            <a:avLst/>
          </a:prstGeom>
          <a:gradFill>
            <a:gsLst>
              <a:gs pos="2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5D624B-A7E0-2FFB-4EEC-2949A97E9629}"/>
              </a:ext>
            </a:extLst>
          </p:cNvPr>
          <p:cNvGrpSpPr/>
          <p:nvPr/>
        </p:nvGrpSpPr>
        <p:grpSpPr>
          <a:xfrm flipH="1">
            <a:off x="445692" y="1413650"/>
            <a:ext cx="1128117" cy="1128115"/>
            <a:chOff x="9461596" y="1229846"/>
            <a:chExt cx="1424118" cy="1424116"/>
          </a:xfrm>
        </p:grpSpPr>
        <p:sp>
          <p:nvSpPr>
            <p:cNvPr id="37" name="Oval 17">
              <a:extLst>
                <a:ext uri="{FF2B5EF4-FFF2-40B4-BE49-F238E27FC236}">
                  <a16:creationId xmlns:a16="http://schemas.microsoft.com/office/drawing/2014/main" id="{D8662539-ABF7-08FE-72C3-EA722DF36219}"/>
                </a:ext>
              </a:extLst>
            </p:cNvPr>
            <p:cNvSpPr/>
            <p:nvPr/>
          </p:nvSpPr>
          <p:spPr>
            <a:xfrm>
              <a:off x="9461596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  <p:sp>
          <p:nvSpPr>
            <p:cNvPr id="38" name="Oval 17">
              <a:extLst>
                <a:ext uri="{FF2B5EF4-FFF2-40B4-BE49-F238E27FC236}">
                  <a16:creationId xmlns:a16="http://schemas.microsoft.com/office/drawing/2014/main" id="{81E7CB7D-522D-BDFD-2C31-DEA6DE585BD6}"/>
                </a:ext>
              </a:extLst>
            </p:cNvPr>
            <p:cNvSpPr/>
            <p:nvPr/>
          </p:nvSpPr>
          <p:spPr>
            <a:xfrm flipH="1">
              <a:off x="10173655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635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</p:grpSp>
      <p:sp>
        <p:nvSpPr>
          <p:cNvPr id="40" name="Google Shape;155;g125cdd217f0_0_1">
            <a:extLst>
              <a:ext uri="{FF2B5EF4-FFF2-40B4-BE49-F238E27FC236}">
                <a16:creationId xmlns:a16="http://schemas.microsoft.com/office/drawing/2014/main" id="{3F0FC064-F4A1-9DBA-194C-E66F3D372CC1}"/>
              </a:ext>
            </a:extLst>
          </p:cNvPr>
          <p:cNvSpPr txBox="1">
            <a:spLocks/>
          </p:cNvSpPr>
          <p:nvPr/>
        </p:nvSpPr>
        <p:spPr>
          <a:xfrm flipH="1">
            <a:off x="2130810" y="3154510"/>
            <a:ext cx="392521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r>
              <a:rPr lang="en-IN" sz="1800" b="1" i="0" spc="-20" dirty="0">
                <a:solidFill>
                  <a:schemeClr val="tx1"/>
                </a:solidFill>
                <a:effectLst/>
                <a:latin typeface="Work Sans" pitchFamily="2" charset="0"/>
              </a:rPr>
              <a:t>A curated list </a:t>
            </a:r>
            <a:r>
              <a:rPr lang="en-IN" sz="1800" i="0" spc="-20" dirty="0">
                <a:solidFill>
                  <a:schemeClr val="tx1"/>
                </a:solidFill>
                <a:effectLst/>
                <a:latin typeface="Work Sans" pitchFamily="2" charset="0"/>
              </a:rPr>
              <a:t>of VCs will be provided to the startups and list of startups to the VCs. </a:t>
            </a:r>
          </a:p>
        </p:txBody>
      </p:sp>
      <p:sp>
        <p:nvSpPr>
          <p:cNvPr id="41" name="Isosceles Triangle 6">
            <a:extLst>
              <a:ext uri="{FF2B5EF4-FFF2-40B4-BE49-F238E27FC236}">
                <a16:creationId xmlns:a16="http://schemas.microsoft.com/office/drawing/2014/main" id="{E0C0C56C-26EE-24F4-BC04-3673EE957059}"/>
              </a:ext>
            </a:extLst>
          </p:cNvPr>
          <p:cNvSpPr/>
          <p:nvPr/>
        </p:nvSpPr>
        <p:spPr>
          <a:xfrm rot="5400000">
            <a:off x="1664256" y="3399473"/>
            <a:ext cx="502701" cy="433364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15BB3C-37F7-3CB4-063D-5C8BA5AA7557}"/>
              </a:ext>
            </a:extLst>
          </p:cNvPr>
          <p:cNvSpPr/>
          <p:nvPr/>
        </p:nvSpPr>
        <p:spPr>
          <a:xfrm rot="1786790" flipH="1">
            <a:off x="381000" y="3467732"/>
            <a:ext cx="889907" cy="782224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16000"/>
                </a:schemeClr>
              </a:gs>
              <a:gs pos="8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E20CA6D-819C-9ECF-5B96-5AF5327B826E}"/>
              </a:ext>
            </a:extLst>
          </p:cNvPr>
          <p:cNvSpPr/>
          <p:nvPr/>
        </p:nvSpPr>
        <p:spPr>
          <a:xfrm flipH="1">
            <a:off x="555565" y="3092225"/>
            <a:ext cx="908371" cy="908371"/>
          </a:xfrm>
          <a:prstGeom prst="ellipse">
            <a:avLst/>
          </a:prstGeom>
          <a:gradFill>
            <a:gsLst>
              <a:gs pos="2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083089F-4051-1471-0F11-77D5C28C8F42}"/>
              </a:ext>
            </a:extLst>
          </p:cNvPr>
          <p:cNvGrpSpPr/>
          <p:nvPr/>
        </p:nvGrpSpPr>
        <p:grpSpPr>
          <a:xfrm flipH="1">
            <a:off x="445692" y="2982354"/>
            <a:ext cx="1128117" cy="1128115"/>
            <a:chOff x="9461596" y="1229846"/>
            <a:chExt cx="1424118" cy="1424116"/>
          </a:xfrm>
        </p:grpSpPr>
        <p:sp>
          <p:nvSpPr>
            <p:cNvPr id="46" name="Oval 17">
              <a:extLst>
                <a:ext uri="{FF2B5EF4-FFF2-40B4-BE49-F238E27FC236}">
                  <a16:creationId xmlns:a16="http://schemas.microsoft.com/office/drawing/2014/main" id="{9AAF5F35-0A0C-B2F9-13BD-045A560DCF39}"/>
                </a:ext>
              </a:extLst>
            </p:cNvPr>
            <p:cNvSpPr/>
            <p:nvPr/>
          </p:nvSpPr>
          <p:spPr>
            <a:xfrm>
              <a:off x="9461596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  <p:sp>
          <p:nvSpPr>
            <p:cNvPr id="47" name="Oval 17">
              <a:extLst>
                <a:ext uri="{FF2B5EF4-FFF2-40B4-BE49-F238E27FC236}">
                  <a16:creationId xmlns:a16="http://schemas.microsoft.com/office/drawing/2014/main" id="{58CB58E0-DF53-5A18-25BF-472B9192A55E}"/>
                </a:ext>
              </a:extLst>
            </p:cNvPr>
            <p:cNvSpPr/>
            <p:nvPr/>
          </p:nvSpPr>
          <p:spPr>
            <a:xfrm flipH="1">
              <a:off x="10173655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635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</p:grpSp>
      <p:sp>
        <p:nvSpPr>
          <p:cNvPr id="50" name="Google Shape;155;g125cdd217f0_0_1">
            <a:extLst>
              <a:ext uri="{FF2B5EF4-FFF2-40B4-BE49-F238E27FC236}">
                <a16:creationId xmlns:a16="http://schemas.microsoft.com/office/drawing/2014/main" id="{F3A429B9-967E-2292-D90F-D11D06FB32D3}"/>
              </a:ext>
            </a:extLst>
          </p:cNvPr>
          <p:cNvSpPr txBox="1">
            <a:spLocks/>
          </p:cNvSpPr>
          <p:nvPr/>
        </p:nvSpPr>
        <p:spPr>
          <a:xfrm flipH="1">
            <a:off x="8085787" y="1678139"/>
            <a:ext cx="36576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N" sz="1800" i="0" dirty="0">
                <a:solidFill>
                  <a:schemeClr val="tx1"/>
                </a:solidFill>
                <a:effectLst/>
                <a:latin typeface="Work Sans" pitchFamily="2" charset="0"/>
              </a:rPr>
              <a:t>Each startup will have an </a:t>
            </a:r>
            <a:r>
              <a:rPr lang="en-IN" sz="1800" b="1" i="0" dirty="0">
                <a:solidFill>
                  <a:schemeClr val="tx1"/>
                </a:solidFill>
                <a:effectLst/>
                <a:latin typeface="Work Sans" pitchFamily="2" charset="0"/>
              </a:rPr>
              <a:t>overview on different aspects </a:t>
            </a:r>
            <a:r>
              <a:rPr lang="en-IN" sz="1800" i="0" dirty="0">
                <a:solidFill>
                  <a:schemeClr val="tx1"/>
                </a:solidFill>
                <a:effectLst/>
                <a:latin typeface="Work Sans" pitchFamily="2" charset="0"/>
              </a:rPr>
              <a:t>and then a detailed insights into its functioning</a:t>
            </a:r>
          </a:p>
        </p:txBody>
      </p:sp>
      <p:sp>
        <p:nvSpPr>
          <p:cNvPr id="51" name="Isosceles Triangle 6">
            <a:extLst>
              <a:ext uri="{FF2B5EF4-FFF2-40B4-BE49-F238E27FC236}">
                <a16:creationId xmlns:a16="http://schemas.microsoft.com/office/drawing/2014/main" id="{DB12FF9C-6FEB-9CBD-5989-47BDBC97E4C2}"/>
              </a:ext>
            </a:extLst>
          </p:cNvPr>
          <p:cNvSpPr/>
          <p:nvPr/>
        </p:nvSpPr>
        <p:spPr>
          <a:xfrm rot="16307787" flipV="1">
            <a:off x="7612173" y="1830770"/>
            <a:ext cx="502703" cy="433362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F9AB73B-9E21-0763-2B41-16501DFF64B0}"/>
              </a:ext>
            </a:extLst>
          </p:cNvPr>
          <p:cNvGrpSpPr/>
          <p:nvPr/>
        </p:nvGrpSpPr>
        <p:grpSpPr>
          <a:xfrm>
            <a:off x="6324600" y="1413650"/>
            <a:ext cx="1192809" cy="1267602"/>
            <a:chOff x="6324600" y="1413650"/>
            <a:chExt cx="1192809" cy="126760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A95912A-B3EF-92F2-69F8-5FB0FB150B24}"/>
                </a:ext>
              </a:extLst>
            </p:cNvPr>
            <p:cNvSpPr/>
            <p:nvPr/>
          </p:nvSpPr>
          <p:spPr>
            <a:xfrm rot="1786790" flipH="1">
              <a:off x="6324600" y="1899028"/>
              <a:ext cx="889907" cy="782224"/>
            </a:xfrm>
            <a:prstGeom prst="rect">
              <a:avLst/>
            </a:prstGeom>
            <a:gradFill flip="none" rotWithShape="1">
              <a:gsLst>
                <a:gs pos="32000">
                  <a:schemeClr val="tx1">
                    <a:alpha val="16000"/>
                  </a:schemeClr>
                </a:gs>
                <a:gs pos="86000">
                  <a:schemeClr val="bg1">
                    <a:lumMod val="9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8231A5D-239F-12E3-DC7B-F8007AB31C0B}"/>
                </a:ext>
              </a:extLst>
            </p:cNvPr>
            <p:cNvSpPr/>
            <p:nvPr/>
          </p:nvSpPr>
          <p:spPr>
            <a:xfrm flipH="1">
              <a:off x="6499165" y="1523521"/>
              <a:ext cx="908371" cy="908371"/>
            </a:xfrm>
            <a:prstGeom prst="ellipse">
              <a:avLst/>
            </a:prstGeom>
            <a:gradFill>
              <a:gsLst>
                <a:gs pos="2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35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9CF69B-EADF-924B-F074-0AD011320F39}"/>
                </a:ext>
              </a:extLst>
            </p:cNvPr>
            <p:cNvGrpSpPr/>
            <p:nvPr/>
          </p:nvGrpSpPr>
          <p:grpSpPr>
            <a:xfrm flipH="1">
              <a:off x="6389292" y="1413650"/>
              <a:ext cx="1128117" cy="1128115"/>
              <a:chOff x="9461596" y="1229846"/>
              <a:chExt cx="1424118" cy="1424116"/>
            </a:xfrm>
          </p:grpSpPr>
          <p:sp>
            <p:nvSpPr>
              <p:cNvPr id="56" name="Oval 17">
                <a:extLst>
                  <a:ext uri="{FF2B5EF4-FFF2-40B4-BE49-F238E27FC236}">
                    <a16:creationId xmlns:a16="http://schemas.microsoft.com/office/drawing/2014/main" id="{5D202B3A-0F33-30F1-6BA8-BCD5D9D21221}"/>
                  </a:ext>
                </a:extLst>
              </p:cNvPr>
              <p:cNvSpPr/>
              <p:nvPr/>
            </p:nvSpPr>
            <p:spPr>
              <a:xfrm>
                <a:off x="9461596" y="1229846"/>
                <a:ext cx="712059" cy="1424116"/>
              </a:xfrm>
              <a:custGeom>
                <a:avLst/>
                <a:gdLst>
                  <a:gd name="connsiteX0" fmla="*/ 0 w 1424118"/>
                  <a:gd name="connsiteY0" fmla="*/ 712058 h 1424116"/>
                  <a:gd name="connsiteX1" fmla="*/ 712059 w 1424118"/>
                  <a:gd name="connsiteY1" fmla="*/ 0 h 1424116"/>
                  <a:gd name="connsiteX2" fmla="*/ 1424118 w 1424118"/>
                  <a:gd name="connsiteY2" fmla="*/ 712058 h 1424116"/>
                  <a:gd name="connsiteX3" fmla="*/ 712059 w 1424118"/>
                  <a:gd name="connsiteY3" fmla="*/ 1424116 h 1424116"/>
                  <a:gd name="connsiteX4" fmla="*/ 0 w 1424118"/>
                  <a:gd name="connsiteY4" fmla="*/ 712058 h 1424116"/>
                  <a:gd name="connsiteX0" fmla="*/ 1424118 w 1515558"/>
                  <a:gd name="connsiteY0" fmla="*/ 712058 h 1424116"/>
                  <a:gd name="connsiteX1" fmla="*/ 712059 w 1515558"/>
                  <a:gd name="connsiteY1" fmla="*/ 1424116 h 1424116"/>
                  <a:gd name="connsiteX2" fmla="*/ 0 w 1515558"/>
                  <a:gd name="connsiteY2" fmla="*/ 712058 h 1424116"/>
                  <a:gd name="connsiteX3" fmla="*/ 712059 w 1515558"/>
                  <a:gd name="connsiteY3" fmla="*/ 0 h 1424116"/>
                  <a:gd name="connsiteX4" fmla="*/ 1515558 w 1515558"/>
                  <a:gd name="connsiteY4" fmla="*/ 803498 h 1424116"/>
                  <a:gd name="connsiteX0" fmla="*/ 1424118 w 1424118"/>
                  <a:gd name="connsiteY0" fmla="*/ 712058 h 1424116"/>
                  <a:gd name="connsiteX1" fmla="*/ 712059 w 1424118"/>
                  <a:gd name="connsiteY1" fmla="*/ 1424116 h 1424116"/>
                  <a:gd name="connsiteX2" fmla="*/ 0 w 1424118"/>
                  <a:gd name="connsiteY2" fmla="*/ 712058 h 1424116"/>
                  <a:gd name="connsiteX3" fmla="*/ 712059 w 1424118"/>
                  <a:gd name="connsiteY3" fmla="*/ 0 h 1424116"/>
                  <a:gd name="connsiteX0" fmla="*/ 712059 w 712059"/>
                  <a:gd name="connsiteY0" fmla="*/ 1424116 h 1424116"/>
                  <a:gd name="connsiteX1" fmla="*/ 0 w 712059"/>
                  <a:gd name="connsiteY1" fmla="*/ 712058 h 1424116"/>
                  <a:gd name="connsiteX2" fmla="*/ 712059 w 712059"/>
                  <a:gd name="connsiteY2" fmla="*/ 0 h 142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2059" h="1424116">
                    <a:moveTo>
                      <a:pt x="712059" y="1424116"/>
                    </a:moveTo>
                    <a:cubicBezTo>
                      <a:pt x="318800" y="1424116"/>
                      <a:pt x="0" y="1105317"/>
                      <a:pt x="0" y="712058"/>
                    </a:cubicBezTo>
                    <a:cubicBezTo>
                      <a:pt x="0" y="318799"/>
                      <a:pt x="318800" y="0"/>
                      <a:pt x="712059" y="0"/>
                    </a:cubicBezTo>
                  </a:path>
                </a:pathLst>
              </a:custGeom>
              <a:noFill/>
              <a:ln w="38100" cap="rnd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>
                  <a:latin typeface="Lato Heavy" panose="020F0502020204030203" pitchFamily="34" charset="0"/>
                </a:endParaRPr>
              </a:p>
            </p:txBody>
          </p:sp>
          <p:sp>
            <p:nvSpPr>
              <p:cNvPr id="57" name="Oval 17">
                <a:extLst>
                  <a:ext uri="{FF2B5EF4-FFF2-40B4-BE49-F238E27FC236}">
                    <a16:creationId xmlns:a16="http://schemas.microsoft.com/office/drawing/2014/main" id="{D75A89F7-0385-DB3E-9C00-491D22A34EEA}"/>
                  </a:ext>
                </a:extLst>
              </p:cNvPr>
              <p:cNvSpPr/>
              <p:nvPr/>
            </p:nvSpPr>
            <p:spPr>
              <a:xfrm flipH="1">
                <a:off x="10173655" y="1229846"/>
                <a:ext cx="712059" cy="1424116"/>
              </a:xfrm>
              <a:custGeom>
                <a:avLst/>
                <a:gdLst>
                  <a:gd name="connsiteX0" fmla="*/ 0 w 1424118"/>
                  <a:gd name="connsiteY0" fmla="*/ 712058 h 1424116"/>
                  <a:gd name="connsiteX1" fmla="*/ 712059 w 1424118"/>
                  <a:gd name="connsiteY1" fmla="*/ 0 h 1424116"/>
                  <a:gd name="connsiteX2" fmla="*/ 1424118 w 1424118"/>
                  <a:gd name="connsiteY2" fmla="*/ 712058 h 1424116"/>
                  <a:gd name="connsiteX3" fmla="*/ 712059 w 1424118"/>
                  <a:gd name="connsiteY3" fmla="*/ 1424116 h 1424116"/>
                  <a:gd name="connsiteX4" fmla="*/ 0 w 1424118"/>
                  <a:gd name="connsiteY4" fmla="*/ 712058 h 1424116"/>
                  <a:gd name="connsiteX0" fmla="*/ 1424118 w 1515558"/>
                  <a:gd name="connsiteY0" fmla="*/ 712058 h 1424116"/>
                  <a:gd name="connsiteX1" fmla="*/ 712059 w 1515558"/>
                  <a:gd name="connsiteY1" fmla="*/ 1424116 h 1424116"/>
                  <a:gd name="connsiteX2" fmla="*/ 0 w 1515558"/>
                  <a:gd name="connsiteY2" fmla="*/ 712058 h 1424116"/>
                  <a:gd name="connsiteX3" fmla="*/ 712059 w 1515558"/>
                  <a:gd name="connsiteY3" fmla="*/ 0 h 1424116"/>
                  <a:gd name="connsiteX4" fmla="*/ 1515558 w 1515558"/>
                  <a:gd name="connsiteY4" fmla="*/ 803498 h 1424116"/>
                  <a:gd name="connsiteX0" fmla="*/ 1424118 w 1424118"/>
                  <a:gd name="connsiteY0" fmla="*/ 712058 h 1424116"/>
                  <a:gd name="connsiteX1" fmla="*/ 712059 w 1424118"/>
                  <a:gd name="connsiteY1" fmla="*/ 1424116 h 1424116"/>
                  <a:gd name="connsiteX2" fmla="*/ 0 w 1424118"/>
                  <a:gd name="connsiteY2" fmla="*/ 712058 h 1424116"/>
                  <a:gd name="connsiteX3" fmla="*/ 712059 w 1424118"/>
                  <a:gd name="connsiteY3" fmla="*/ 0 h 1424116"/>
                  <a:gd name="connsiteX0" fmla="*/ 712059 w 712059"/>
                  <a:gd name="connsiteY0" fmla="*/ 1424116 h 1424116"/>
                  <a:gd name="connsiteX1" fmla="*/ 0 w 712059"/>
                  <a:gd name="connsiteY1" fmla="*/ 712058 h 1424116"/>
                  <a:gd name="connsiteX2" fmla="*/ 712059 w 712059"/>
                  <a:gd name="connsiteY2" fmla="*/ 0 h 1424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2059" h="1424116">
                    <a:moveTo>
                      <a:pt x="712059" y="1424116"/>
                    </a:moveTo>
                    <a:cubicBezTo>
                      <a:pt x="318800" y="1424116"/>
                      <a:pt x="0" y="1105317"/>
                      <a:pt x="0" y="712058"/>
                    </a:cubicBezTo>
                    <a:cubicBezTo>
                      <a:pt x="0" y="318799"/>
                      <a:pt x="318800" y="0"/>
                      <a:pt x="712059" y="0"/>
                    </a:cubicBezTo>
                  </a:path>
                </a:pathLst>
              </a:custGeom>
              <a:noFill/>
              <a:ln w="63500" cap="rnd"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2000" dirty="0">
                  <a:latin typeface="Lato Heavy" panose="020F0502020204030203" pitchFamily="34" charset="0"/>
                </a:endParaRPr>
              </a:p>
            </p:txBody>
          </p:sp>
        </p:grpSp>
      </p:grpSp>
      <p:pic>
        <p:nvPicPr>
          <p:cNvPr id="2050" name="Picture 2" descr="Software - Free seo and web icons">
            <a:extLst>
              <a:ext uri="{FF2B5EF4-FFF2-40B4-BE49-F238E27FC236}">
                <a16:creationId xmlns:a16="http://schemas.microsoft.com/office/drawing/2014/main" id="{44383C74-34F3-196E-0513-18B87DA4C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30" y="1667586"/>
            <a:ext cx="621792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utomation - Free business icons">
            <a:extLst>
              <a:ext uri="{FF2B5EF4-FFF2-40B4-BE49-F238E27FC236}">
                <a16:creationId xmlns:a16="http://schemas.microsoft.com/office/drawing/2014/main" id="{AF18E0D9-9AEB-DED3-BA8C-3F6F502E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31" y="3236291"/>
            <a:ext cx="620240" cy="6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8" descr="Recommendation letter - Free business and finance icons">
            <a:extLst>
              <a:ext uri="{FF2B5EF4-FFF2-40B4-BE49-F238E27FC236}">
                <a16:creationId xmlns:a16="http://schemas.microsoft.com/office/drawing/2014/main" id="{1B08496D-75BB-08A5-CF50-99CF1932C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31" y="4804996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 sharing - Free files and folders icons">
            <a:extLst>
              <a:ext uri="{FF2B5EF4-FFF2-40B4-BE49-F238E27FC236}">
                <a16:creationId xmlns:a16="http://schemas.microsoft.com/office/drawing/2014/main" id="{DBADA0C5-19A5-B837-AC89-05F64FBA8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549" y="1667587"/>
            <a:ext cx="620240" cy="6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nline transfer - Free business and finance icons">
            <a:extLst>
              <a:ext uri="{FF2B5EF4-FFF2-40B4-BE49-F238E27FC236}">
                <a16:creationId xmlns:a16="http://schemas.microsoft.com/office/drawing/2014/main" id="{49005E0C-C1C3-2EE1-6645-D78EDBC14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1373" r="11373" b="11373"/>
          <a:stretch/>
        </p:blipFill>
        <p:spPr bwMode="auto">
          <a:xfrm>
            <a:off x="6643231" y="3236291"/>
            <a:ext cx="620240" cy="6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ynergy - Free business and finance icons">
            <a:extLst>
              <a:ext uri="{FF2B5EF4-FFF2-40B4-BE49-F238E27FC236}">
                <a16:creationId xmlns:a16="http://schemas.microsoft.com/office/drawing/2014/main" id="{744DB9C4-9ADC-FB6D-9408-C1AEE53D1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231" y="4874739"/>
            <a:ext cx="620240" cy="6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32AD666-F906-C68C-DDC1-38509ABBF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51"/>
          <a:stretch/>
        </p:blipFill>
        <p:spPr>
          <a:xfrm>
            <a:off x="5249056" y="1064306"/>
            <a:ext cx="1693889" cy="1492388"/>
          </a:xfrm>
          <a:prstGeom prst="rect">
            <a:avLst/>
          </a:prstGeom>
        </p:spPr>
      </p:pic>
      <p:sp>
        <p:nvSpPr>
          <p:cNvPr id="9" name="Freeform 109">
            <a:extLst>
              <a:ext uri="{FF2B5EF4-FFF2-40B4-BE49-F238E27FC236}">
                <a16:creationId xmlns:a16="http://schemas.microsoft.com/office/drawing/2014/main" id="{3F060A48-5766-5337-FA46-41C0F0BDC5E8}"/>
              </a:ext>
            </a:extLst>
          </p:cNvPr>
          <p:cNvSpPr>
            <a:spLocks/>
          </p:cNvSpPr>
          <p:nvPr/>
        </p:nvSpPr>
        <p:spPr bwMode="auto">
          <a:xfrm>
            <a:off x="2150643" y="1658628"/>
            <a:ext cx="839300" cy="808108"/>
          </a:xfrm>
          <a:custGeom>
            <a:avLst/>
            <a:gdLst>
              <a:gd name="T0" fmla="*/ 384 w 778"/>
              <a:gd name="T1" fmla="*/ 0 h 872"/>
              <a:gd name="T2" fmla="*/ 0 w 778"/>
              <a:gd name="T3" fmla="*/ 385 h 872"/>
              <a:gd name="T4" fmla="*/ 166 w 778"/>
              <a:gd name="T5" fmla="*/ 385 h 872"/>
              <a:gd name="T6" fmla="*/ 166 w 778"/>
              <a:gd name="T7" fmla="*/ 872 h 872"/>
              <a:gd name="T8" fmla="*/ 622 w 778"/>
              <a:gd name="T9" fmla="*/ 872 h 872"/>
              <a:gd name="T10" fmla="*/ 620 w 778"/>
              <a:gd name="T11" fmla="*/ 385 h 872"/>
              <a:gd name="T12" fmla="*/ 778 w 778"/>
              <a:gd name="T13" fmla="*/ 385 h 872"/>
              <a:gd name="T14" fmla="*/ 384 w 778"/>
              <a:gd name="T15" fmla="*/ 0 h 872"/>
              <a:gd name="connsiteX0" fmla="*/ 2802 w 7866"/>
              <a:gd name="connsiteY0" fmla="*/ 0 h 10000"/>
              <a:gd name="connsiteX1" fmla="*/ 0 w 7866"/>
              <a:gd name="connsiteY1" fmla="*/ 4415 h 10000"/>
              <a:gd name="connsiteX2" fmla="*/ 0 w 7866"/>
              <a:gd name="connsiteY2" fmla="*/ 10000 h 10000"/>
              <a:gd name="connsiteX3" fmla="*/ 5861 w 7866"/>
              <a:gd name="connsiteY3" fmla="*/ 10000 h 10000"/>
              <a:gd name="connsiteX4" fmla="*/ 5835 w 7866"/>
              <a:gd name="connsiteY4" fmla="*/ 4415 h 10000"/>
              <a:gd name="connsiteX5" fmla="*/ 7866 w 7866"/>
              <a:gd name="connsiteY5" fmla="*/ 4415 h 10000"/>
              <a:gd name="connsiteX6" fmla="*/ 2802 w 7866"/>
              <a:gd name="connsiteY6" fmla="*/ 0 h 10000"/>
              <a:gd name="connsiteX0" fmla="*/ 10000 w 10000"/>
              <a:gd name="connsiteY0" fmla="*/ 0 h 5585"/>
              <a:gd name="connsiteX1" fmla="*/ 0 w 10000"/>
              <a:gd name="connsiteY1" fmla="*/ 0 h 5585"/>
              <a:gd name="connsiteX2" fmla="*/ 0 w 10000"/>
              <a:gd name="connsiteY2" fmla="*/ 5585 h 5585"/>
              <a:gd name="connsiteX3" fmla="*/ 7451 w 10000"/>
              <a:gd name="connsiteY3" fmla="*/ 5585 h 5585"/>
              <a:gd name="connsiteX4" fmla="*/ 7418 w 10000"/>
              <a:gd name="connsiteY4" fmla="*/ 0 h 5585"/>
              <a:gd name="connsiteX5" fmla="*/ 10000 w 10000"/>
              <a:gd name="connsiteY5" fmla="*/ 0 h 5585"/>
              <a:gd name="connsiteX0" fmla="*/ 7418 w 7451"/>
              <a:gd name="connsiteY0" fmla="*/ 0 h 10000"/>
              <a:gd name="connsiteX1" fmla="*/ 0 w 7451"/>
              <a:gd name="connsiteY1" fmla="*/ 0 h 10000"/>
              <a:gd name="connsiteX2" fmla="*/ 0 w 7451"/>
              <a:gd name="connsiteY2" fmla="*/ 10000 h 10000"/>
              <a:gd name="connsiteX3" fmla="*/ 7451 w 7451"/>
              <a:gd name="connsiteY3" fmla="*/ 10000 h 10000"/>
              <a:gd name="connsiteX4" fmla="*/ 7418 w 7451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51" h="10000">
                <a:moveTo>
                  <a:pt x="7418" y="0"/>
                </a:moveTo>
                <a:lnTo>
                  <a:pt x="0" y="0"/>
                </a:lnTo>
                <a:lnTo>
                  <a:pt x="0" y="10000"/>
                </a:lnTo>
                <a:lnTo>
                  <a:pt x="7451" y="10000"/>
                </a:lnTo>
                <a:cubicBezTo>
                  <a:pt x="7440" y="6666"/>
                  <a:pt x="7429" y="3334"/>
                  <a:pt x="7418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How it works</a:t>
            </a:r>
          </a:p>
        </p:txBody>
      </p:sp>
      <p:sp>
        <p:nvSpPr>
          <p:cNvPr id="5" name="Google Shape;74;p16">
            <a:extLst>
              <a:ext uri="{FF2B5EF4-FFF2-40B4-BE49-F238E27FC236}">
                <a16:creationId xmlns:a16="http://schemas.microsoft.com/office/drawing/2014/main" id="{D0249FA9-C2D5-3149-DEBF-C70B10E6E4B5}"/>
              </a:ext>
            </a:extLst>
          </p:cNvPr>
          <p:cNvSpPr txBox="1">
            <a:spLocks/>
          </p:cNvSpPr>
          <p:nvPr/>
        </p:nvSpPr>
        <p:spPr>
          <a:xfrm>
            <a:off x="2940756" y="5259891"/>
            <a:ext cx="8869680" cy="6155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25400" dir="10800000" algn="ctr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SzPts val="1800"/>
              <a:defRPr>
                <a:latin typeface="Work Sans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/>
              <a:t>Startup founder </a:t>
            </a:r>
            <a:r>
              <a:rPr lang="en-IN" sz="1600" dirty="0"/>
              <a:t>will create an account / fill out a form. </a:t>
            </a:r>
          </a:p>
        </p:txBody>
      </p:sp>
      <p:sp>
        <p:nvSpPr>
          <p:cNvPr id="6" name="Google Shape;74;p16">
            <a:extLst>
              <a:ext uri="{FF2B5EF4-FFF2-40B4-BE49-F238E27FC236}">
                <a16:creationId xmlns:a16="http://schemas.microsoft.com/office/drawing/2014/main" id="{42F93A5F-B8CA-E3CE-15C1-B7D4179004D5}"/>
              </a:ext>
            </a:extLst>
          </p:cNvPr>
          <p:cNvSpPr txBox="1">
            <a:spLocks/>
          </p:cNvSpPr>
          <p:nvPr/>
        </p:nvSpPr>
        <p:spPr>
          <a:xfrm>
            <a:off x="3397956" y="4327311"/>
            <a:ext cx="8412480" cy="82315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25400" dir="10800000" algn="ctr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SzPts val="1800"/>
              <a:defRPr>
                <a:latin typeface="Work Sans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/>
              <a:t>Our app will collect the information, </a:t>
            </a:r>
            <a:r>
              <a:rPr lang="en-IN" sz="1600" dirty="0"/>
              <a:t>process it and create a principle component analysis to generate a solo report highlighting potential risks and other parameters crucial to the VCs.</a:t>
            </a:r>
          </a:p>
        </p:txBody>
      </p:sp>
      <p:sp>
        <p:nvSpPr>
          <p:cNvPr id="7" name="Google Shape;74;p16">
            <a:extLst>
              <a:ext uri="{FF2B5EF4-FFF2-40B4-BE49-F238E27FC236}">
                <a16:creationId xmlns:a16="http://schemas.microsoft.com/office/drawing/2014/main" id="{219D36EC-A48C-A265-D3A2-5BB60D8CAEA2}"/>
              </a:ext>
            </a:extLst>
          </p:cNvPr>
          <p:cNvSpPr txBox="1">
            <a:spLocks/>
          </p:cNvSpPr>
          <p:nvPr/>
        </p:nvSpPr>
        <p:spPr>
          <a:xfrm>
            <a:off x="3855156" y="3484007"/>
            <a:ext cx="7955280" cy="6155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25400" dir="10800000" algn="ctr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SzPts val="1800"/>
              <a:defRPr>
                <a:latin typeface="Work Sans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/>
              <a:t>Based on our reports, </a:t>
            </a:r>
            <a:r>
              <a:rPr lang="en-IN" sz="1600" dirty="0"/>
              <a:t>the VCs would accept/pass on the investment opportunity</a:t>
            </a:r>
          </a:p>
        </p:txBody>
      </p:sp>
      <p:sp>
        <p:nvSpPr>
          <p:cNvPr id="8" name="Google Shape;74;p16">
            <a:extLst>
              <a:ext uri="{FF2B5EF4-FFF2-40B4-BE49-F238E27FC236}">
                <a16:creationId xmlns:a16="http://schemas.microsoft.com/office/drawing/2014/main" id="{D7ADD24F-2EAB-AE62-63A0-37139672D28E}"/>
              </a:ext>
            </a:extLst>
          </p:cNvPr>
          <p:cNvSpPr txBox="1">
            <a:spLocks/>
          </p:cNvSpPr>
          <p:nvPr/>
        </p:nvSpPr>
        <p:spPr>
          <a:xfrm>
            <a:off x="4312356" y="2596067"/>
            <a:ext cx="7498080" cy="615523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dist="25400" dir="10800000" algn="ctr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SzPts val="1800"/>
              <a:defRPr>
                <a:latin typeface="Work Sans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600" b="1" dirty="0"/>
              <a:t>Start-up opportunities </a:t>
            </a:r>
            <a:r>
              <a:rPr lang="en-IN" sz="1600" dirty="0"/>
              <a:t>are forwarded to the VCs in our network along with the reports generated by the </a:t>
            </a:r>
            <a:r>
              <a:rPr lang="en-IN" sz="1600" dirty="0" err="1"/>
              <a:t>SeedSmart</a:t>
            </a:r>
            <a:r>
              <a:rPr lang="en-IN" sz="1600" dirty="0"/>
              <a:t> Bot</a:t>
            </a:r>
          </a:p>
        </p:txBody>
      </p:sp>
      <p:sp>
        <p:nvSpPr>
          <p:cNvPr id="10" name="Freeform 110">
            <a:extLst>
              <a:ext uri="{FF2B5EF4-FFF2-40B4-BE49-F238E27FC236}">
                <a16:creationId xmlns:a16="http://schemas.microsoft.com/office/drawing/2014/main" id="{80E63417-9F96-6EDB-681E-AC728256D7FD}"/>
              </a:ext>
            </a:extLst>
          </p:cNvPr>
          <p:cNvSpPr>
            <a:spLocks/>
          </p:cNvSpPr>
          <p:nvPr/>
        </p:nvSpPr>
        <p:spPr bwMode="auto">
          <a:xfrm>
            <a:off x="2703040" y="2109019"/>
            <a:ext cx="273051" cy="359833"/>
          </a:xfrm>
          <a:custGeom>
            <a:avLst/>
            <a:gdLst>
              <a:gd name="T0" fmla="*/ 104 w 104"/>
              <a:gd name="T1" fmla="*/ 137 h 137"/>
              <a:gd name="T2" fmla="*/ 0 w 104"/>
              <a:gd name="T3" fmla="*/ 137 h 137"/>
              <a:gd name="T4" fmla="*/ 0 w 104"/>
              <a:gd name="T5" fmla="*/ 132 h 137"/>
              <a:gd name="T6" fmla="*/ 14 w 104"/>
              <a:gd name="T7" fmla="*/ 48 h 137"/>
              <a:gd name="T8" fmla="*/ 81 w 104"/>
              <a:gd name="T9" fmla="*/ 33 h 137"/>
              <a:gd name="T10" fmla="*/ 104 w 104"/>
              <a:gd name="T11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" h="137">
                <a:moveTo>
                  <a:pt x="104" y="137"/>
                </a:moveTo>
                <a:cubicBezTo>
                  <a:pt x="0" y="137"/>
                  <a:pt x="0" y="137"/>
                  <a:pt x="0" y="137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00"/>
                  <a:pt x="6" y="70"/>
                  <a:pt x="14" y="48"/>
                </a:cubicBezTo>
                <a:cubicBezTo>
                  <a:pt x="27" y="14"/>
                  <a:pt x="59" y="0"/>
                  <a:pt x="81" y="33"/>
                </a:cubicBezTo>
                <a:cubicBezTo>
                  <a:pt x="95" y="54"/>
                  <a:pt x="103" y="92"/>
                  <a:pt x="104" y="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1" name="Freeform 111">
            <a:extLst>
              <a:ext uri="{FF2B5EF4-FFF2-40B4-BE49-F238E27FC236}">
                <a16:creationId xmlns:a16="http://schemas.microsoft.com/office/drawing/2014/main" id="{AB224F59-A7F8-F035-D55F-4071424506EA}"/>
              </a:ext>
            </a:extLst>
          </p:cNvPr>
          <p:cNvSpPr>
            <a:spLocks/>
          </p:cNvSpPr>
          <p:nvPr/>
        </p:nvSpPr>
        <p:spPr bwMode="auto">
          <a:xfrm>
            <a:off x="1739956" y="2147119"/>
            <a:ext cx="1098551" cy="1208617"/>
          </a:xfrm>
          <a:custGeom>
            <a:avLst/>
            <a:gdLst>
              <a:gd name="T0" fmla="*/ 368 w 418"/>
              <a:gd name="T1" fmla="*/ 115 h 461"/>
              <a:gd name="T2" fmla="*/ 418 w 418"/>
              <a:gd name="T3" fmla="*/ 0 h 461"/>
              <a:gd name="T4" fmla="*/ 50 w 418"/>
              <a:gd name="T5" fmla="*/ 0 h 461"/>
              <a:gd name="T6" fmla="*/ 0 w 418"/>
              <a:gd name="T7" fmla="*/ 115 h 461"/>
              <a:gd name="T8" fmla="*/ 0 w 418"/>
              <a:gd name="T9" fmla="*/ 458 h 461"/>
              <a:gd name="T10" fmla="*/ 369 w 418"/>
              <a:gd name="T11" fmla="*/ 461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8" h="461">
                <a:moveTo>
                  <a:pt x="368" y="115"/>
                </a:moveTo>
                <a:cubicBezTo>
                  <a:pt x="368" y="52"/>
                  <a:pt x="390" y="0"/>
                  <a:pt x="418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52"/>
                  <a:pt x="0" y="115"/>
                </a:cubicBezTo>
                <a:cubicBezTo>
                  <a:pt x="0" y="458"/>
                  <a:pt x="0" y="458"/>
                  <a:pt x="0" y="458"/>
                </a:cubicBezTo>
                <a:cubicBezTo>
                  <a:pt x="84" y="458"/>
                  <a:pt x="281" y="459"/>
                  <a:pt x="369" y="461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2" name="Freeform: Shape 168">
            <a:extLst>
              <a:ext uri="{FF2B5EF4-FFF2-40B4-BE49-F238E27FC236}">
                <a16:creationId xmlns:a16="http://schemas.microsoft.com/office/drawing/2014/main" id="{23E8113E-6E75-20E2-75EF-FC1692DE5580}"/>
              </a:ext>
            </a:extLst>
          </p:cNvPr>
          <p:cNvSpPr>
            <a:spLocks/>
          </p:cNvSpPr>
          <p:nvPr/>
        </p:nvSpPr>
        <p:spPr bwMode="auto">
          <a:xfrm>
            <a:off x="1738363" y="2147457"/>
            <a:ext cx="1074447" cy="795903"/>
          </a:xfrm>
          <a:custGeom>
            <a:avLst/>
            <a:gdLst>
              <a:gd name="connsiteX0" fmla="*/ 98554 w 805835"/>
              <a:gd name="connsiteY0" fmla="*/ 0 h 596927"/>
              <a:gd name="connsiteX1" fmla="*/ 696231 w 805835"/>
              <a:gd name="connsiteY1" fmla="*/ 0 h 596927"/>
              <a:gd name="connsiteX2" fmla="*/ 805835 w 805835"/>
              <a:gd name="connsiteY2" fmla="*/ 0 h 596927"/>
              <a:gd name="connsiteX3" fmla="*/ 805835 w 805835"/>
              <a:gd name="connsiteY3" fmla="*/ 4173 h 596927"/>
              <a:gd name="connsiteX4" fmla="*/ 803833 w 805835"/>
              <a:gd name="connsiteY4" fmla="*/ 4635 h 596927"/>
              <a:gd name="connsiteX5" fmla="*/ 725359 w 805835"/>
              <a:gd name="connsiteY5" fmla="*/ 226124 h 596927"/>
              <a:gd name="connsiteX6" fmla="*/ 726433 w 805835"/>
              <a:gd name="connsiteY6" fmla="*/ 596927 h 596927"/>
              <a:gd name="connsiteX7" fmla="*/ 0 w 805835"/>
              <a:gd name="connsiteY7" fmla="*/ 596927 h 596927"/>
              <a:gd name="connsiteX8" fmla="*/ 0 w 805835"/>
              <a:gd name="connsiteY8" fmla="*/ 538810 h 596927"/>
              <a:gd name="connsiteX9" fmla="*/ 0 w 805835"/>
              <a:gd name="connsiteY9" fmla="*/ 226124 h 596927"/>
              <a:gd name="connsiteX10" fmla="*/ 98554 w 805835"/>
              <a:gd name="connsiteY10" fmla="*/ 0 h 59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5835" h="596927">
                <a:moveTo>
                  <a:pt x="98554" y="0"/>
                </a:moveTo>
                <a:cubicBezTo>
                  <a:pt x="98554" y="0"/>
                  <a:pt x="98554" y="0"/>
                  <a:pt x="696231" y="0"/>
                </a:cubicBezTo>
                <a:lnTo>
                  <a:pt x="805835" y="0"/>
                </a:lnTo>
                <a:lnTo>
                  <a:pt x="805835" y="4173"/>
                </a:lnTo>
                <a:lnTo>
                  <a:pt x="803833" y="4635"/>
                </a:lnTo>
                <a:cubicBezTo>
                  <a:pt x="758560" y="25900"/>
                  <a:pt x="725359" y="117733"/>
                  <a:pt x="725359" y="226124"/>
                </a:cubicBezTo>
                <a:lnTo>
                  <a:pt x="726433" y="596927"/>
                </a:lnTo>
                <a:lnTo>
                  <a:pt x="0" y="596927"/>
                </a:lnTo>
                <a:lnTo>
                  <a:pt x="0" y="538810"/>
                </a:lnTo>
                <a:cubicBezTo>
                  <a:pt x="0" y="455328"/>
                  <a:pt x="0" y="352582"/>
                  <a:pt x="0" y="226124"/>
                </a:cubicBezTo>
                <a:cubicBezTo>
                  <a:pt x="0" y="102248"/>
                  <a:pt x="43364" y="0"/>
                  <a:pt x="9855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Freeform: Shape 166">
            <a:extLst>
              <a:ext uri="{FF2B5EF4-FFF2-40B4-BE49-F238E27FC236}">
                <a16:creationId xmlns:a16="http://schemas.microsoft.com/office/drawing/2014/main" id="{6BAF88B3-ABF5-4B8B-440B-9047E1633F15}"/>
              </a:ext>
            </a:extLst>
          </p:cNvPr>
          <p:cNvSpPr>
            <a:spLocks/>
          </p:cNvSpPr>
          <p:nvPr/>
        </p:nvSpPr>
        <p:spPr bwMode="auto">
          <a:xfrm>
            <a:off x="1380361" y="1880383"/>
            <a:ext cx="24104" cy="5564"/>
          </a:xfrm>
          <a:custGeom>
            <a:avLst/>
            <a:gdLst>
              <a:gd name="connsiteX0" fmla="*/ 0 w 18078"/>
              <a:gd name="connsiteY0" fmla="*/ 0 h 4173"/>
              <a:gd name="connsiteX1" fmla="*/ 18078 w 18078"/>
              <a:gd name="connsiteY1" fmla="*/ 0 h 4173"/>
              <a:gd name="connsiteX2" fmla="*/ 0 w 18078"/>
              <a:gd name="connsiteY2" fmla="*/ 4173 h 4173"/>
              <a:gd name="connsiteX3" fmla="*/ 0 w 18078"/>
              <a:gd name="connsiteY3" fmla="*/ 0 h 4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78" h="4173">
                <a:moveTo>
                  <a:pt x="0" y="0"/>
                </a:moveTo>
                <a:lnTo>
                  <a:pt x="18078" y="0"/>
                </a:lnTo>
                <a:lnTo>
                  <a:pt x="0" y="4173"/>
                </a:lnTo>
                <a:lnTo>
                  <a:pt x="0" y="0"/>
                </a:lnTo>
                <a:close/>
              </a:path>
            </a:pathLst>
          </a:custGeom>
          <a:solidFill>
            <a:srgbClr val="FDB930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400" dirty="0"/>
          </a:p>
        </p:txBody>
      </p:sp>
      <p:sp>
        <p:nvSpPr>
          <p:cNvPr id="14" name="Freeform 112">
            <a:extLst>
              <a:ext uri="{FF2B5EF4-FFF2-40B4-BE49-F238E27FC236}">
                <a16:creationId xmlns:a16="http://schemas.microsoft.com/office/drawing/2014/main" id="{FE489F6C-3ECA-E293-0C08-9E0C5D2516E4}"/>
              </a:ext>
            </a:extLst>
          </p:cNvPr>
          <p:cNvSpPr>
            <a:spLocks/>
          </p:cNvSpPr>
          <p:nvPr/>
        </p:nvSpPr>
        <p:spPr bwMode="auto">
          <a:xfrm>
            <a:off x="2311456" y="2993786"/>
            <a:ext cx="270933" cy="361951"/>
          </a:xfrm>
          <a:custGeom>
            <a:avLst/>
            <a:gdLst>
              <a:gd name="T0" fmla="*/ 103 w 103"/>
              <a:gd name="T1" fmla="*/ 138 h 138"/>
              <a:gd name="T2" fmla="*/ 0 w 103"/>
              <a:gd name="T3" fmla="*/ 137 h 138"/>
              <a:gd name="T4" fmla="*/ 0 w 103"/>
              <a:gd name="T5" fmla="*/ 132 h 138"/>
              <a:gd name="T6" fmla="*/ 14 w 103"/>
              <a:gd name="T7" fmla="*/ 47 h 138"/>
              <a:gd name="T8" fmla="*/ 81 w 103"/>
              <a:gd name="T9" fmla="*/ 33 h 138"/>
              <a:gd name="T10" fmla="*/ 103 w 103"/>
              <a:gd name="T11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" h="138">
                <a:moveTo>
                  <a:pt x="103" y="138"/>
                </a:moveTo>
                <a:cubicBezTo>
                  <a:pt x="0" y="137"/>
                  <a:pt x="0" y="137"/>
                  <a:pt x="0" y="137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99"/>
                  <a:pt x="6" y="70"/>
                  <a:pt x="14" y="47"/>
                </a:cubicBezTo>
                <a:cubicBezTo>
                  <a:pt x="27" y="13"/>
                  <a:pt x="59" y="0"/>
                  <a:pt x="81" y="33"/>
                </a:cubicBezTo>
                <a:cubicBezTo>
                  <a:pt x="95" y="54"/>
                  <a:pt x="102" y="92"/>
                  <a:pt x="103" y="13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5" name="Freeform 113">
            <a:extLst>
              <a:ext uri="{FF2B5EF4-FFF2-40B4-BE49-F238E27FC236}">
                <a16:creationId xmlns:a16="http://schemas.microsoft.com/office/drawing/2014/main" id="{E9807650-A3BC-7A66-EF69-56DFCA1D4B08}"/>
              </a:ext>
            </a:extLst>
          </p:cNvPr>
          <p:cNvSpPr>
            <a:spLocks/>
          </p:cNvSpPr>
          <p:nvPr/>
        </p:nvSpPr>
        <p:spPr bwMode="auto">
          <a:xfrm>
            <a:off x="1348373" y="3029769"/>
            <a:ext cx="1098551" cy="1206500"/>
          </a:xfrm>
          <a:custGeom>
            <a:avLst/>
            <a:gdLst>
              <a:gd name="T0" fmla="*/ 368 w 418"/>
              <a:gd name="T1" fmla="*/ 115 h 460"/>
              <a:gd name="T2" fmla="*/ 418 w 418"/>
              <a:gd name="T3" fmla="*/ 0 h 460"/>
              <a:gd name="T4" fmla="*/ 50 w 418"/>
              <a:gd name="T5" fmla="*/ 0 h 460"/>
              <a:gd name="T6" fmla="*/ 0 w 418"/>
              <a:gd name="T7" fmla="*/ 115 h 460"/>
              <a:gd name="T8" fmla="*/ 0 w 418"/>
              <a:gd name="T9" fmla="*/ 458 h 460"/>
              <a:gd name="T10" fmla="*/ 368 w 418"/>
              <a:gd name="T11" fmla="*/ 458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8" h="460">
                <a:moveTo>
                  <a:pt x="368" y="115"/>
                </a:moveTo>
                <a:cubicBezTo>
                  <a:pt x="368" y="51"/>
                  <a:pt x="390" y="0"/>
                  <a:pt x="418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51"/>
                  <a:pt x="0" y="115"/>
                </a:cubicBezTo>
                <a:cubicBezTo>
                  <a:pt x="0" y="458"/>
                  <a:pt x="0" y="458"/>
                  <a:pt x="0" y="458"/>
                </a:cubicBezTo>
                <a:cubicBezTo>
                  <a:pt x="84" y="458"/>
                  <a:pt x="283" y="460"/>
                  <a:pt x="368" y="458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6" name="Freeform: Shape 169">
            <a:extLst>
              <a:ext uri="{FF2B5EF4-FFF2-40B4-BE49-F238E27FC236}">
                <a16:creationId xmlns:a16="http://schemas.microsoft.com/office/drawing/2014/main" id="{669C908E-6E3C-1D45-0B31-B5659C9BBD39}"/>
              </a:ext>
            </a:extLst>
          </p:cNvPr>
          <p:cNvSpPr>
            <a:spLocks/>
          </p:cNvSpPr>
          <p:nvPr/>
        </p:nvSpPr>
        <p:spPr bwMode="auto">
          <a:xfrm>
            <a:off x="1348839" y="3024479"/>
            <a:ext cx="1074447" cy="795903"/>
          </a:xfrm>
          <a:custGeom>
            <a:avLst/>
            <a:gdLst>
              <a:gd name="connsiteX0" fmla="*/ 98554 w 805835"/>
              <a:gd name="connsiteY0" fmla="*/ 0 h 596927"/>
              <a:gd name="connsiteX1" fmla="*/ 696231 w 805835"/>
              <a:gd name="connsiteY1" fmla="*/ 0 h 596927"/>
              <a:gd name="connsiteX2" fmla="*/ 805835 w 805835"/>
              <a:gd name="connsiteY2" fmla="*/ 0 h 596927"/>
              <a:gd name="connsiteX3" fmla="*/ 805835 w 805835"/>
              <a:gd name="connsiteY3" fmla="*/ 4173 h 596927"/>
              <a:gd name="connsiteX4" fmla="*/ 803833 w 805835"/>
              <a:gd name="connsiteY4" fmla="*/ 4635 h 596927"/>
              <a:gd name="connsiteX5" fmla="*/ 725359 w 805835"/>
              <a:gd name="connsiteY5" fmla="*/ 226124 h 596927"/>
              <a:gd name="connsiteX6" fmla="*/ 726433 w 805835"/>
              <a:gd name="connsiteY6" fmla="*/ 596927 h 596927"/>
              <a:gd name="connsiteX7" fmla="*/ 0 w 805835"/>
              <a:gd name="connsiteY7" fmla="*/ 596927 h 596927"/>
              <a:gd name="connsiteX8" fmla="*/ 0 w 805835"/>
              <a:gd name="connsiteY8" fmla="*/ 538810 h 596927"/>
              <a:gd name="connsiteX9" fmla="*/ 0 w 805835"/>
              <a:gd name="connsiteY9" fmla="*/ 226124 h 596927"/>
              <a:gd name="connsiteX10" fmla="*/ 98554 w 805835"/>
              <a:gd name="connsiteY10" fmla="*/ 0 h 59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5835" h="596927">
                <a:moveTo>
                  <a:pt x="98554" y="0"/>
                </a:moveTo>
                <a:cubicBezTo>
                  <a:pt x="98554" y="0"/>
                  <a:pt x="98554" y="0"/>
                  <a:pt x="696231" y="0"/>
                </a:cubicBezTo>
                <a:lnTo>
                  <a:pt x="805835" y="0"/>
                </a:lnTo>
                <a:lnTo>
                  <a:pt x="805835" y="4173"/>
                </a:lnTo>
                <a:lnTo>
                  <a:pt x="803833" y="4635"/>
                </a:lnTo>
                <a:cubicBezTo>
                  <a:pt x="758560" y="25900"/>
                  <a:pt x="725359" y="117733"/>
                  <a:pt x="725359" y="226124"/>
                </a:cubicBezTo>
                <a:lnTo>
                  <a:pt x="726433" y="596927"/>
                </a:lnTo>
                <a:lnTo>
                  <a:pt x="0" y="596927"/>
                </a:lnTo>
                <a:lnTo>
                  <a:pt x="0" y="538810"/>
                </a:lnTo>
                <a:cubicBezTo>
                  <a:pt x="0" y="455328"/>
                  <a:pt x="0" y="352582"/>
                  <a:pt x="0" y="226124"/>
                </a:cubicBezTo>
                <a:cubicBezTo>
                  <a:pt x="0" y="102248"/>
                  <a:pt x="43364" y="0"/>
                  <a:pt x="9855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Freeform 114">
            <a:extLst>
              <a:ext uri="{FF2B5EF4-FFF2-40B4-BE49-F238E27FC236}">
                <a16:creationId xmlns:a16="http://schemas.microsoft.com/office/drawing/2014/main" id="{8884F950-723E-F9B1-67F6-41CCEA8B538F}"/>
              </a:ext>
            </a:extLst>
          </p:cNvPr>
          <p:cNvSpPr>
            <a:spLocks/>
          </p:cNvSpPr>
          <p:nvPr/>
        </p:nvSpPr>
        <p:spPr bwMode="auto">
          <a:xfrm>
            <a:off x="1904040" y="3867969"/>
            <a:ext cx="273051" cy="359833"/>
          </a:xfrm>
          <a:custGeom>
            <a:avLst/>
            <a:gdLst>
              <a:gd name="T0" fmla="*/ 104 w 104"/>
              <a:gd name="T1" fmla="*/ 137 h 137"/>
              <a:gd name="T2" fmla="*/ 0 w 104"/>
              <a:gd name="T3" fmla="*/ 137 h 137"/>
              <a:gd name="T4" fmla="*/ 0 w 104"/>
              <a:gd name="T5" fmla="*/ 132 h 137"/>
              <a:gd name="T6" fmla="*/ 14 w 104"/>
              <a:gd name="T7" fmla="*/ 48 h 137"/>
              <a:gd name="T8" fmla="*/ 81 w 104"/>
              <a:gd name="T9" fmla="*/ 33 h 137"/>
              <a:gd name="T10" fmla="*/ 104 w 104"/>
              <a:gd name="T11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" h="137">
                <a:moveTo>
                  <a:pt x="104" y="137"/>
                </a:moveTo>
                <a:cubicBezTo>
                  <a:pt x="0" y="137"/>
                  <a:pt x="0" y="137"/>
                  <a:pt x="0" y="137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00"/>
                  <a:pt x="5" y="70"/>
                  <a:pt x="14" y="48"/>
                </a:cubicBezTo>
                <a:cubicBezTo>
                  <a:pt x="27" y="13"/>
                  <a:pt x="59" y="0"/>
                  <a:pt x="81" y="33"/>
                </a:cubicBezTo>
                <a:cubicBezTo>
                  <a:pt x="95" y="54"/>
                  <a:pt x="103" y="92"/>
                  <a:pt x="104" y="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8" name="Freeform 115">
            <a:extLst>
              <a:ext uri="{FF2B5EF4-FFF2-40B4-BE49-F238E27FC236}">
                <a16:creationId xmlns:a16="http://schemas.microsoft.com/office/drawing/2014/main" id="{DB082AF7-422E-E1F3-8EA8-BA45A5BEAB74}"/>
              </a:ext>
            </a:extLst>
          </p:cNvPr>
          <p:cNvSpPr>
            <a:spLocks/>
          </p:cNvSpPr>
          <p:nvPr/>
        </p:nvSpPr>
        <p:spPr bwMode="auto">
          <a:xfrm>
            <a:off x="943073" y="3906069"/>
            <a:ext cx="1098551" cy="1204384"/>
          </a:xfrm>
          <a:custGeom>
            <a:avLst/>
            <a:gdLst>
              <a:gd name="T0" fmla="*/ 368 w 418"/>
              <a:gd name="T1" fmla="*/ 115 h 460"/>
              <a:gd name="T2" fmla="*/ 418 w 418"/>
              <a:gd name="T3" fmla="*/ 0 h 460"/>
              <a:gd name="T4" fmla="*/ 50 w 418"/>
              <a:gd name="T5" fmla="*/ 0 h 460"/>
              <a:gd name="T6" fmla="*/ 0 w 418"/>
              <a:gd name="T7" fmla="*/ 115 h 460"/>
              <a:gd name="T8" fmla="*/ 0 w 418"/>
              <a:gd name="T9" fmla="*/ 458 h 460"/>
              <a:gd name="T10" fmla="*/ 368 w 418"/>
              <a:gd name="T11" fmla="*/ 458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8" h="460">
                <a:moveTo>
                  <a:pt x="368" y="115"/>
                </a:moveTo>
                <a:cubicBezTo>
                  <a:pt x="368" y="52"/>
                  <a:pt x="390" y="0"/>
                  <a:pt x="418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22" y="0"/>
                  <a:pt x="0" y="52"/>
                  <a:pt x="0" y="115"/>
                </a:cubicBezTo>
                <a:cubicBezTo>
                  <a:pt x="0" y="458"/>
                  <a:pt x="0" y="458"/>
                  <a:pt x="0" y="458"/>
                </a:cubicBezTo>
                <a:cubicBezTo>
                  <a:pt x="84" y="458"/>
                  <a:pt x="283" y="460"/>
                  <a:pt x="368" y="458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19" name="Freeform: Shape 170">
            <a:extLst>
              <a:ext uri="{FF2B5EF4-FFF2-40B4-BE49-F238E27FC236}">
                <a16:creationId xmlns:a16="http://schemas.microsoft.com/office/drawing/2014/main" id="{683402EC-8592-CB5F-6304-155FC99A6E57}"/>
              </a:ext>
            </a:extLst>
          </p:cNvPr>
          <p:cNvSpPr>
            <a:spLocks/>
          </p:cNvSpPr>
          <p:nvPr/>
        </p:nvSpPr>
        <p:spPr bwMode="auto">
          <a:xfrm>
            <a:off x="946815" y="3900109"/>
            <a:ext cx="1074447" cy="795903"/>
          </a:xfrm>
          <a:custGeom>
            <a:avLst/>
            <a:gdLst>
              <a:gd name="connsiteX0" fmla="*/ 98554 w 805835"/>
              <a:gd name="connsiteY0" fmla="*/ 0 h 596927"/>
              <a:gd name="connsiteX1" fmla="*/ 696231 w 805835"/>
              <a:gd name="connsiteY1" fmla="*/ 0 h 596927"/>
              <a:gd name="connsiteX2" fmla="*/ 805835 w 805835"/>
              <a:gd name="connsiteY2" fmla="*/ 0 h 596927"/>
              <a:gd name="connsiteX3" fmla="*/ 805835 w 805835"/>
              <a:gd name="connsiteY3" fmla="*/ 4173 h 596927"/>
              <a:gd name="connsiteX4" fmla="*/ 803833 w 805835"/>
              <a:gd name="connsiteY4" fmla="*/ 4635 h 596927"/>
              <a:gd name="connsiteX5" fmla="*/ 725359 w 805835"/>
              <a:gd name="connsiteY5" fmla="*/ 226124 h 596927"/>
              <a:gd name="connsiteX6" fmla="*/ 726433 w 805835"/>
              <a:gd name="connsiteY6" fmla="*/ 596927 h 596927"/>
              <a:gd name="connsiteX7" fmla="*/ 0 w 805835"/>
              <a:gd name="connsiteY7" fmla="*/ 596927 h 596927"/>
              <a:gd name="connsiteX8" fmla="*/ 0 w 805835"/>
              <a:gd name="connsiteY8" fmla="*/ 538810 h 596927"/>
              <a:gd name="connsiteX9" fmla="*/ 0 w 805835"/>
              <a:gd name="connsiteY9" fmla="*/ 226124 h 596927"/>
              <a:gd name="connsiteX10" fmla="*/ 98554 w 805835"/>
              <a:gd name="connsiteY10" fmla="*/ 0 h 59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5835" h="596927">
                <a:moveTo>
                  <a:pt x="98554" y="0"/>
                </a:moveTo>
                <a:cubicBezTo>
                  <a:pt x="98554" y="0"/>
                  <a:pt x="98554" y="0"/>
                  <a:pt x="696231" y="0"/>
                </a:cubicBezTo>
                <a:lnTo>
                  <a:pt x="805835" y="0"/>
                </a:lnTo>
                <a:lnTo>
                  <a:pt x="805835" y="4173"/>
                </a:lnTo>
                <a:lnTo>
                  <a:pt x="803833" y="4635"/>
                </a:lnTo>
                <a:cubicBezTo>
                  <a:pt x="758560" y="25900"/>
                  <a:pt x="725359" y="117733"/>
                  <a:pt x="725359" y="226124"/>
                </a:cubicBezTo>
                <a:lnTo>
                  <a:pt x="726433" y="596927"/>
                </a:lnTo>
                <a:lnTo>
                  <a:pt x="0" y="596927"/>
                </a:lnTo>
                <a:lnTo>
                  <a:pt x="0" y="538810"/>
                </a:lnTo>
                <a:cubicBezTo>
                  <a:pt x="0" y="455328"/>
                  <a:pt x="0" y="352582"/>
                  <a:pt x="0" y="226124"/>
                </a:cubicBezTo>
                <a:cubicBezTo>
                  <a:pt x="0" y="102248"/>
                  <a:pt x="43364" y="0"/>
                  <a:pt x="9855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Freeform 116">
            <a:extLst>
              <a:ext uri="{FF2B5EF4-FFF2-40B4-BE49-F238E27FC236}">
                <a16:creationId xmlns:a16="http://schemas.microsoft.com/office/drawing/2014/main" id="{B2C938AE-4919-0F05-07BB-0E845348CE63}"/>
              </a:ext>
            </a:extLst>
          </p:cNvPr>
          <p:cNvSpPr>
            <a:spLocks/>
          </p:cNvSpPr>
          <p:nvPr/>
        </p:nvSpPr>
        <p:spPr bwMode="auto">
          <a:xfrm>
            <a:off x="1515420" y="4748502"/>
            <a:ext cx="270933" cy="359833"/>
          </a:xfrm>
          <a:custGeom>
            <a:avLst/>
            <a:gdLst>
              <a:gd name="T0" fmla="*/ 103 w 103"/>
              <a:gd name="T1" fmla="*/ 137 h 137"/>
              <a:gd name="T2" fmla="*/ 0 w 103"/>
              <a:gd name="T3" fmla="*/ 137 h 137"/>
              <a:gd name="T4" fmla="*/ 0 w 103"/>
              <a:gd name="T5" fmla="*/ 132 h 137"/>
              <a:gd name="T6" fmla="*/ 14 w 103"/>
              <a:gd name="T7" fmla="*/ 48 h 137"/>
              <a:gd name="T8" fmla="*/ 80 w 103"/>
              <a:gd name="T9" fmla="*/ 33 h 137"/>
              <a:gd name="T10" fmla="*/ 103 w 103"/>
              <a:gd name="T11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3" h="137">
                <a:moveTo>
                  <a:pt x="103" y="137"/>
                </a:moveTo>
                <a:cubicBezTo>
                  <a:pt x="0" y="137"/>
                  <a:pt x="0" y="137"/>
                  <a:pt x="0" y="137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00"/>
                  <a:pt x="5" y="70"/>
                  <a:pt x="14" y="48"/>
                </a:cubicBezTo>
                <a:cubicBezTo>
                  <a:pt x="27" y="14"/>
                  <a:pt x="58" y="0"/>
                  <a:pt x="80" y="33"/>
                </a:cubicBezTo>
                <a:cubicBezTo>
                  <a:pt x="94" y="54"/>
                  <a:pt x="102" y="92"/>
                  <a:pt x="103" y="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1" name="Freeform 117">
            <a:extLst>
              <a:ext uri="{FF2B5EF4-FFF2-40B4-BE49-F238E27FC236}">
                <a16:creationId xmlns:a16="http://schemas.microsoft.com/office/drawing/2014/main" id="{D43D24EA-BB7E-079D-6CC9-432803397544}"/>
              </a:ext>
            </a:extLst>
          </p:cNvPr>
          <p:cNvSpPr>
            <a:spLocks/>
          </p:cNvSpPr>
          <p:nvPr/>
        </p:nvSpPr>
        <p:spPr bwMode="auto">
          <a:xfrm>
            <a:off x="550220" y="4786602"/>
            <a:ext cx="1100667" cy="1200151"/>
          </a:xfrm>
          <a:custGeom>
            <a:avLst/>
            <a:gdLst>
              <a:gd name="T0" fmla="*/ 368 w 419"/>
              <a:gd name="T1" fmla="*/ 115 h 458"/>
              <a:gd name="T2" fmla="*/ 419 w 419"/>
              <a:gd name="T3" fmla="*/ 0 h 458"/>
              <a:gd name="T4" fmla="*/ 51 w 419"/>
              <a:gd name="T5" fmla="*/ 0 h 458"/>
              <a:gd name="T6" fmla="*/ 0 w 419"/>
              <a:gd name="T7" fmla="*/ 115 h 458"/>
              <a:gd name="T8" fmla="*/ 0 w 419"/>
              <a:gd name="T9" fmla="*/ 453 h 458"/>
              <a:gd name="T10" fmla="*/ 363 w 419"/>
              <a:gd name="T11" fmla="*/ 458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19" h="458">
                <a:moveTo>
                  <a:pt x="368" y="115"/>
                </a:moveTo>
                <a:cubicBezTo>
                  <a:pt x="368" y="52"/>
                  <a:pt x="391" y="0"/>
                  <a:pt x="419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23" y="0"/>
                  <a:pt x="0" y="52"/>
                  <a:pt x="0" y="115"/>
                </a:cubicBezTo>
                <a:cubicBezTo>
                  <a:pt x="0" y="453"/>
                  <a:pt x="0" y="453"/>
                  <a:pt x="0" y="453"/>
                </a:cubicBezTo>
                <a:cubicBezTo>
                  <a:pt x="85" y="453"/>
                  <a:pt x="277" y="449"/>
                  <a:pt x="363" y="458"/>
                </a:cubicBezTo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2" name="Freeform: Shape 171">
            <a:extLst>
              <a:ext uri="{FF2B5EF4-FFF2-40B4-BE49-F238E27FC236}">
                <a16:creationId xmlns:a16="http://schemas.microsoft.com/office/drawing/2014/main" id="{47DFC198-F21A-9C89-93BB-1B3D61B1E71E}"/>
              </a:ext>
            </a:extLst>
          </p:cNvPr>
          <p:cNvSpPr>
            <a:spLocks/>
          </p:cNvSpPr>
          <p:nvPr/>
        </p:nvSpPr>
        <p:spPr bwMode="auto">
          <a:xfrm>
            <a:off x="546596" y="4789970"/>
            <a:ext cx="1074447" cy="795903"/>
          </a:xfrm>
          <a:custGeom>
            <a:avLst/>
            <a:gdLst>
              <a:gd name="connsiteX0" fmla="*/ 98554 w 805835"/>
              <a:gd name="connsiteY0" fmla="*/ 0 h 596927"/>
              <a:gd name="connsiteX1" fmla="*/ 696231 w 805835"/>
              <a:gd name="connsiteY1" fmla="*/ 0 h 596927"/>
              <a:gd name="connsiteX2" fmla="*/ 805835 w 805835"/>
              <a:gd name="connsiteY2" fmla="*/ 0 h 596927"/>
              <a:gd name="connsiteX3" fmla="*/ 805835 w 805835"/>
              <a:gd name="connsiteY3" fmla="*/ 4173 h 596927"/>
              <a:gd name="connsiteX4" fmla="*/ 803833 w 805835"/>
              <a:gd name="connsiteY4" fmla="*/ 4635 h 596927"/>
              <a:gd name="connsiteX5" fmla="*/ 725359 w 805835"/>
              <a:gd name="connsiteY5" fmla="*/ 226124 h 596927"/>
              <a:gd name="connsiteX6" fmla="*/ 726433 w 805835"/>
              <a:gd name="connsiteY6" fmla="*/ 596927 h 596927"/>
              <a:gd name="connsiteX7" fmla="*/ 0 w 805835"/>
              <a:gd name="connsiteY7" fmla="*/ 596927 h 596927"/>
              <a:gd name="connsiteX8" fmla="*/ 0 w 805835"/>
              <a:gd name="connsiteY8" fmla="*/ 538810 h 596927"/>
              <a:gd name="connsiteX9" fmla="*/ 0 w 805835"/>
              <a:gd name="connsiteY9" fmla="*/ 226124 h 596927"/>
              <a:gd name="connsiteX10" fmla="*/ 98554 w 805835"/>
              <a:gd name="connsiteY10" fmla="*/ 0 h 596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5835" h="596927">
                <a:moveTo>
                  <a:pt x="98554" y="0"/>
                </a:moveTo>
                <a:cubicBezTo>
                  <a:pt x="98554" y="0"/>
                  <a:pt x="98554" y="0"/>
                  <a:pt x="696231" y="0"/>
                </a:cubicBezTo>
                <a:lnTo>
                  <a:pt x="805835" y="0"/>
                </a:lnTo>
                <a:lnTo>
                  <a:pt x="805835" y="4173"/>
                </a:lnTo>
                <a:lnTo>
                  <a:pt x="803833" y="4635"/>
                </a:lnTo>
                <a:cubicBezTo>
                  <a:pt x="758560" y="25900"/>
                  <a:pt x="725359" y="117733"/>
                  <a:pt x="725359" y="226124"/>
                </a:cubicBezTo>
                <a:lnTo>
                  <a:pt x="726433" y="596927"/>
                </a:lnTo>
                <a:lnTo>
                  <a:pt x="0" y="596927"/>
                </a:lnTo>
                <a:lnTo>
                  <a:pt x="0" y="538810"/>
                </a:lnTo>
                <a:cubicBezTo>
                  <a:pt x="0" y="455328"/>
                  <a:pt x="0" y="352582"/>
                  <a:pt x="0" y="226124"/>
                </a:cubicBezTo>
                <a:cubicBezTo>
                  <a:pt x="0" y="102248"/>
                  <a:pt x="43364" y="0"/>
                  <a:pt x="9855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216772F-042C-332F-1B9D-0408A1D26B0B}"/>
              </a:ext>
            </a:extLst>
          </p:cNvPr>
          <p:cNvSpPr/>
          <p:nvPr/>
        </p:nvSpPr>
        <p:spPr>
          <a:xfrm>
            <a:off x="2150643" y="1064306"/>
            <a:ext cx="1873771" cy="823158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Isosceles Triangle 6">
            <a:extLst>
              <a:ext uri="{FF2B5EF4-FFF2-40B4-BE49-F238E27FC236}">
                <a16:creationId xmlns:a16="http://schemas.microsoft.com/office/drawing/2014/main" id="{3727EEE0-94DA-C411-AC00-B2A96E961D25}"/>
              </a:ext>
            </a:extLst>
          </p:cNvPr>
          <p:cNvSpPr/>
          <p:nvPr/>
        </p:nvSpPr>
        <p:spPr>
          <a:xfrm rot="5446519">
            <a:off x="3850450" y="2726002"/>
            <a:ext cx="312101" cy="269051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56AC55-4D4B-A2FB-A434-8FA8294C1F5E}"/>
              </a:ext>
            </a:extLst>
          </p:cNvPr>
          <p:cNvSpPr/>
          <p:nvPr/>
        </p:nvSpPr>
        <p:spPr>
          <a:xfrm rot="1786790" flipH="1">
            <a:off x="3053746" y="2811680"/>
            <a:ext cx="552495" cy="485641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16000"/>
                </a:schemeClr>
              </a:gs>
              <a:gs pos="8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D76D30F-3FFF-928F-ECF4-BCE77051133A}"/>
              </a:ext>
            </a:extLst>
          </p:cNvPr>
          <p:cNvSpPr/>
          <p:nvPr/>
        </p:nvSpPr>
        <p:spPr>
          <a:xfrm flipH="1">
            <a:off x="3162124" y="2578548"/>
            <a:ext cx="563958" cy="563959"/>
          </a:xfrm>
          <a:prstGeom prst="ellipse">
            <a:avLst/>
          </a:prstGeom>
          <a:gradFill>
            <a:gsLst>
              <a:gs pos="2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2E68AD-3B49-C8EF-AE6E-6FC991047658}"/>
              </a:ext>
            </a:extLst>
          </p:cNvPr>
          <p:cNvGrpSpPr/>
          <p:nvPr/>
        </p:nvGrpSpPr>
        <p:grpSpPr>
          <a:xfrm flipH="1">
            <a:off x="3093910" y="2510335"/>
            <a:ext cx="700387" cy="700386"/>
            <a:chOff x="9461596" y="1229846"/>
            <a:chExt cx="1424118" cy="1424116"/>
          </a:xfrm>
        </p:grpSpPr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387202F2-56A3-A4FF-2B3E-16BC3C58258B}"/>
                </a:ext>
              </a:extLst>
            </p:cNvPr>
            <p:cNvSpPr/>
            <p:nvPr/>
          </p:nvSpPr>
          <p:spPr>
            <a:xfrm>
              <a:off x="9461596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  <p:sp>
          <p:nvSpPr>
            <p:cNvPr id="35" name="Oval 17">
              <a:extLst>
                <a:ext uri="{FF2B5EF4-FFF2-40B4-BE49-F238E27FC236}">
                  <a16:creationId xmlns:a16="http://schemas.microsoft.com/office/drawing/2014/main" id="{B4D51299-62F3-EEF1-7A69-220986D11621}"/>
                </a:ext>
              </a:extLst>
            </p:cNvPr>
            <p:cNvSpPr/>
            <p:nvPr/>
          </p:nvSpPr>
          <p:spPr>
            <a:xfrm flipH="1">
              <a:off x="10173655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635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</p:grpSp>
      <p:sp>
        <p:nvSpPr>
          <p:cNvPr id="39" name="Isosceles Triangle 6">
            <a:extLst>
              <a:ext uri="{FF2B5EF4-FFF2-40B4-BE49-F238E27FC236}">
                <a16:creationId xmlns:a16="http://schemas.microsoft.com/office/drawing/2014/main" id="{7C78CBEF-BE9F-177E-17E7-205C9C03AA07}"/>
              </a:ext>
            </a:extLst>
          </p:cNvPr>
          <p:cNvSpPr/>
          <p:nvPr/>
        </p:nvSpPr>
        <p:spPr>
          <a:xfrm rot="5446519">
            <a:off x="3410183" y="3613943"/>
            <a:ext cx="312101" cy="269051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0FB928-5E31-A9CF-F091-1D34BC22E780}"/>
              </a:ext>
            </a:extLst>
          </p:cNvPr>
          <p:cNvSpPr/>
          <p:nvPr/>
        </p:nvSpPr>
        <p:spPr>
          <a:xfrm rot="1786790" flipH="1">
            <a:off x="2613479" y="3699621"/>
            <a:ext cx="552495" cy="485641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16000"/>
                </a:schemeClr>
              </a:gs>
              <a:gs pos="8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D1821F-4684-626E-2678-85339560530A}"/>
              </a:ext>
            </a:extLst>
          </p:cNvPr>
          <p:cNvSpPr/>
          <p:nvPr/>
        </p:nvSpPr>
        <p:spPr>
          <a:xfrm flipH="1">
            <a:off x="2721857" y="3466489"/>
            <a:ext cx="563958" cy="563959"/>
          </a:xfrm>
          <a:prstGeom prst="ellipse">
            <a:avLst/>
          </a:prstGeom>
          <a:gradFill>
            <a:gsLst>
              <a:gs pos="2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DF2B774-A39F-0648-C8AC-DE3807696D35}"/>
              </a:ext>
            </a:extLst>
          </p:cNvPr>
          <p:cNvGrpSpPr/>
          <p:nvPr/>
        </p:nvGrpSpPr>
        <p:grpSpPr>
          <a:xfrm flipH="1">
            <a:off x="2653643" y="3398276"/>
            <a:ext cx="700387" cy="700386"/>
            <a:chOff x="9461596" y="1229846"/>
            <a:chExt cx="1424118" cy="1424116"/>
          </a:xfrm>
        </p:grpSpPr>
        <p:sp>
          <p:nvSpPr>
            <p:cNvPr id="44" name="Oval 17">
              <a:extLst>
                <a:ext uri="{FF2B5EF4-FFF2-40B4-BE49-F238E27FC236}">
                  <a16:creationId xmlns:a16="http://schemas.microsoft.com/office/drawing/2014/main" id="{40CD36B0-9F3A-DA96-9068-CA415524AEDC}"/>
                </a:ext>
              </a:extLst>
            </p:cNvPr>
            <p:cNvSpPr/>
            <p:nvPr/>
          </p:nvSpPr>
          <p:spPr>
            <a:xfrm>
              <a:off x="9461596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  <p:sp>
          <p:nvSpPr>
            <p:cNvPr id="45" name="Oval 17">
              <a:extLst>
                <a:ext uri="{FF2B5EF4-FFF2-40B4-BE49-F238E27FC236}">
                  <a16:creationId xmlns:a16="http://schemas.microsoft.com/office/drawing/2014/main" id="{BAD43420-D892-2231-5C6F-007259110D7B}"/>
                </a:ext>
              </a:extLst>
            </p:cNvPr>
            <p:cNvSpPr/>
            <p:nvPr/>
          </p:nvSpPr>
          <p:spPr>
            <a:xfrm flipH="1">
              <a:off x="10173655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635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</p:grpSp>
      <p:sp>
        <p:nvSpPr>
          <p:cNvPr id="47" name="Isosceles Triangle 6">
            <a:extLst>
              <a:ext uri="{FF2B5EF4-FFF2-40B4-BE49-F238E27FC236}">
                <a16:creationId xmlns:a16="http://schemas.microsoft.com/office/drawing/2014/main" id="{B742C3B0-2054-A451-A268-CEB66DD9FF91}"/>
              </a:ext>
            </a:extLst>
          </p:cNvPr>
          <p:cNvSpPr/>
          <p:nvPr/>
        </p:nvSpPr>
        <p:spPr>
          <a:xfrm rot="5446519">
            <a:off x="2969917" y="4501884"/>
            <a:ext cx="312101" cy="269051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CD9E56-1300-0CA5-CC29-3FD6EAA2C202}"/>
              </a:ext>
            </a:extLst>
          </p:cNvPr>
          <p:cNvSpPr/>
          <p:nvPr/>
        </p:nvSpPr>
        <p:spPr>
          <a:xfrm rot="1786790" flipH="1">
            <a:off x="2173213" y="4587562"/>
            <a:ext cx="552495" cy="485641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16000"/>
                </a:schemeClr>
              </a:gs>
              <a:gs pos="8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ABDCF17F-92A2-6A6F-E667-5074CDD7D331}"/>
              </a:ext>
            </a:extLst>
          </p:cNvPr>
          <p:cNvSpPr/>
          <p:nvPr/>
        </p:nvSpPr>
        <p:spPr>
          <a:xfrm flipH="1">
            <a:off x="2281591" y="4354430"/>
            <a:ext cx="563958" cy="563959"/>
          </a:xfrm>
          <a:prstGeom prst="ellipse">
            <a:avLst/>
          </a:prstGeom>
          <a:gradFill>
            <a:gsLst>
              <a:gs pos="2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972873A-D3A5-275D-D6B9-5BC919F2EDDA}"/>
              </a:ext>
            </a:extLst>
          </p:cNvPr>
          <p:cNvGrpSpPr/>
          <p:nvPr/>
        </p:nvGrpSpPr>
        <p:grpSpPr>
          <a:xfrm flipH="1">
            <a:off x="2213377" y="4286217"/>
            <a:ext cx="700387" cy="700386"/>
            <a:chOff x="9461596" y="1229846"/>
            <a:chExt cx="1424118" cy="1424116"/>
          </a:xfrm>
        </p:grpSpPr>
        <p:sp>
          <p:nvSpPr>
            <p:cNvPr id="52" name="Oval 17">
              <a:extLst>
                <a:ext uri="{FF2B5EF4-FFF2-40B4-BE49-F238E27FC236}">
                  <a16:creationId xmlns:a16="http://schemas.microsoft.com/office/drawing/2014/main" id="{4029E3CF-577A-8D76-BF56-37CBAFA8FEAD}"/>
                </a:ext>
              </a:extLst>
            </p:cNvPr>
            <p:cNvSpPr/>
            <p:nvPr/>
          </p:nvSpPr>
          <p:spPr>
            <a:xfrm>
              <a:off x="9461596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  <p:sp>
          <p:nvSpPr>
            <p:cNvPr id="53" name="Oval 17">
              <a:extLst>
                <a:ext uri="{FF2B5EF4-FFF2-40B4-BE49-F238E27FC236}">
                  <a16:creationId xmlns:a16="http://schemas.microsoft.com/office/drawing/2014/main" id="{89ED5EA1-75CF-D8B7-CB7B-0A5368F645C3}"/>
                </a:ext>
              </a:extLst>
            </p:cNvPr>
            <p:cNvSpPr/>
            <p:nvPr/>
          </p:nvSpPr>
          <p:spPr>
            <a:xfrm flipH="1">
              <a:off x="10173655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635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</p:grpSp>
      <p:sp>
        <p:nvSpPr>
          <p:cNvPr id="55" name="Isosceles Triangle 6">
            <a:extLst>
              <a:ext uri="{FF2B5EF4-FFF2-40B4-BE49-F238E27FC236}">
                <a16:creationId xmlns:a16="http://schemas.microsoft.com/office/drawing/2014/main" id="{0D9AC38A-B4CE-08C7-4EAC-06F87FB58096}"/>
              </a:ext>
            </a:extLst>
          </p:cNvPr>
          <p:cNvSpPr/>
          <p:nvPr/>
        </p:nvSpPr>
        <p:spPr>
          <a:xfrm rot="5446519">
            <a:off x="2529651" y="5389826"/>
            <a:ext cx="312101" cy="269051"/>
          </a:xfrm>
          <a:custGeom>
            <a:avLst/>
            <a:gdLst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  <a:gd name="connsiteX0" fmla="*/ 0 w 711081"/>
              <a:gd name="connsiteY0" fmla="*/ 613000 h 613000"/>
              <a:gd name="connsiteX1" fmla="*/ 355541 w 711081"/>
              <a:gd name="connsiteY1" fmla="*/ 0 h 613000"/>
              <a:gd name="connsiteX2" fmla="*/ 711081 w 711081"/>
              <a:gd name="connsiteY2" fmla="*/ 613000 h 613000"/>
              <a:gd name="connsiteX3" fmla="*/ 0 w 711081"/>
              <a:gd name="connsiteY3" fmla="*/ 613000 h 61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1081" h="613000">
                <a:moveTo>
                  <a:pt x="0" y="613000"/>
                </a:moveTo>
                <a:lnTo>
                  <a:pt x="355541" y="0"/>
                </a:lnTo>
                <a:lnTo>
                  <a:pt x="711081" y="613000"/>
                </a:lnTo>
                <a:cubicBezTo>
                  <a:pt x="434650" y="549938"/>
                  <a:pt x="292214" y="547310"/>
                  <a:pt x="0" y="6130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75AD05C-AF37-23C6-2E6F-6AE5563FE276}"/>
              </a:ext>
            </a:extLst>
          </p:cNvPr>
          <p:cNvSpPr/>
          <p:nvPr/>
        </p:nvSpPr>
        <p:spPr>
          <a:xfrm rot="1786790" flipH="1">
            <a:off x="1732947" y="5475504"/>
            <a:ext cx="552495" cy="485641"/>
          </a:xfrm>
          <a:prstGeom prst="rect">
            <a:avLst/>
          </a:prstGeom>
          <a:gradFill flip="none" rotWithShape="1">
            <a:gsLst>
              <a:gs pos="32000">
                <a:schemeClr val="tx1">
                  <a:alpha val="16000"/>
                </a:schemeClr>
              </a:gs>
              <a:gs pos="86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0A4711A-6151-506D-CC06-B330B9DCFD35}"/>
              </a:ext>
            </a:extLst>
          </p:cNvPr>
          <p:cNvSpPr/>
          <p:nvPr/>
        </p:nvSpPr>
        <p:spPr>
          <a:xfrm flipH="1">
            <a:off x="1841325" y="5242372"/>
            <a:ext cx="563958" cy="563959"/>
          </a:xfrm>
          <a:prstGeom prst="ellipse">
            <a:avLst/>
          </a:prstGeom>
          <a:gradFill>
            <a:gsLst>
              <a:gs pos="2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>
              <a:latin typeface="Lato Heavy" panose="020F0502020204030203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F10C0D3-548C-38ED-5DA0-D5582E3CCF89}"/>
              </a:ext>
            </a:extLst>
          </p:cNvPr>
          <p:cNvGrpSpPr/>
          <p:nvPr/>
        </p:nvGrpSpPr>
        <p:grpSpPr>
          <a:xfrm flipH="1">
            <a:off x="1773111" y="5174159"/>
            <a:ext cx="700387" cy="700386"/>
            <a:chOff x="9461596" y="1229846"/>
            <a:chExt cx="1424118" cy="1424116"/>
          </a:xfrm>
        </p:grpSpPr>
        <p:sp>
          <p:nvSpPr>
            <p:cNvPr id="60" name="Oval 17">
              <a:extLst>
                <a:ext uri="{FF2B5EF4-FFF2-40B4-BE49-F238E27FC236}">
                  <a16:creationId xmlns:a16="http://schemas.microsoft.com/office/drawing/2014/main" id="{014360A3-74CD-184D-A190-03951E930229}"/>
                </a:ext>
              </a:extLst>
            </p:cNvPr>
            <p:cNvSpPr/>
            <p:nvPr/>
          </p:nvSpPr>
          <p:spPr>
            <a:xfrm>
              <a:off x="9461596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381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  <p:sp>
          <p:nvSpPr>
            <p:cNvPr id="61" name="Oval 17">
              <a:extLst>
                <a:ext uri="{FF2B5EF4-FFF2-40B4-BE49-F238E27FC236}">
                  <a16:creationId xmlns:a16="http://schemas.microsoft.com/office/drawing/2014/main" id="{70D6FC93-7413-5CE2-827E-34CC536D6E8C}"/>
                </a:ext>
              </a:extLst>
            </p:cNvPr>
            <p:cNvSpPr/>
            <p:nvPr/>
          </p:nvSpPr>
          <p:spPr>
            <a:xfrm flipH="1">
              <a:off x="10173655" y="1229846"/>
              <a:ext cx="712059" cy="1424116"/>
            </a:xfrm>
            <a:custGeom>
              <a:avLst/>
              <a:gdLst>
                <a:gd name="connsiteX0" fmla="*/ 0 w 1424118"/>
                <a:gd name="connsiteY0" fmla="*/ 712058 h 1424116"/>
                <a:gd name="connsiteX1" fmla="*/ 712059 w 1424118"/>
                <a:gd name="connsiteY1" fmla="*/ 0 h 1424116"/>
                <a:gd name="connsiteX2" fmla="*/ 1424118 w 1424118"/>
                <a:gd name="connsiteY2" fmla="*/ 712058 h 1424116"/>
                <a:gd name="connsiteX3" fmla="*/ 712059 w 1424118"/>
                <a:gd name="connsiteY3" fmla="*/ 1424116 h 1424116"/>
                <a:gd name="connsiteX4" fmla="*/ 0 w 1424118"/>
                <a:gd name="connsiteY4" fmla="*/ 712058 h 1424116"/>
                <a:gd name="connsiteX0" fmla="*/ 1424118 w 1515558"/>
                <a:gd name="connsiteY0" fmla="*/ 712058 h 1424116"/>
                <a:gd name="connsiteX1" fmla="*/ 712059 w 1515558"/>
                <a:gd name="connsiteY1" fmla="*/ 1424116 h 1424116"/>
                <a:gd name="connsiteX2" fmla="*/ 0 w 1515558"/>
                <a:gd name="connsiteY2" fmla="*/ 712058 h 1424116"/>
                <a:gd name="connsiteX3" fmla="*/ 712059 w 1515558"/>
                <a:gd name="connsiteY3" fmla="*/ 0 h 1424116"/>
                <a:gd name="connsiteX4" fmla="*/ 1515558 w 1515558"/>
                <a:gd name="connsiteY4" fmla="*/ 803498 h 1424116"/>
                <a:gd name="connsiteX0" fmla="*/ 1424118 w 1424118"/>
                <a:gd name="connsiteY0" fmla="*/ 712058 h 1424116"/>
                <a:gd name="connsiteX1" fmla="*/ 712059 w 1424118"/>
                <a:gd name="connsiteY1" fmla="*/ 1424116 h 1424116"/>
                <a:gd name="connsiteX2" fmla="*/ 0 w 1424118"/>
                <a:gd name="connsiteY2" fmla="*/ 712058 h 1424116"/>
                <a:gd name="connsiteX3" fmla="*/ 712059 w 1424118"/>
                <a:gd name="connsiteY3" fmla="*/ 0 h 1424116"/>
                <a:gd name="connsiteX0" fmla="*/ 712059 w 712059"/>
                <a:gd name="connsiteY0" fmla="*/ 1424116 h 1424116"/>
                <a:gd name="connsiteX1" fmla="*/ 0 w 712059"/>
                <a:gd name="connsiteY1" fmla="*/ 712058 h 1424116"/>
                <a:gd name="connsiteX2" fmla="*/ 712059 w 712059"/>
                <a:gd name="connsiteY2" fmla="*/ 0 h 14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2059" h="1424116">
                  <a:moveTo>
                    <a:pt x="712059" y="1424116"/>
                  </a:moveTo>
                  <a:cubicBezTo>
                    <a:pt x="318800" y="1424116"/>
                    <a:pt x="0" y="1105317"/>
                    <a:pt x="0" y="712058"/>
                  </a:cubicBezTo>
                  <a:cubicBezTo>
                    <a:pt x="0" y="318799"/>
                    <a:pt x="318800" y="0"/>
                    <a:pt x="712059" y="0"/>
                  </a:cubicBezTo>
                </a:path>
              </a:pathLst>
            </a:custGeom>
            <a:noFill/>
            <a:ln w="63500" cap="rnd"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>
                <a:latin typeface="Lato Heavy" panose="020F0502020204030203" pitchFamily="34" charset="0"/>
              </a:endParaRPr>
            </a:p>
          </p:txBody>
        </p:sp>
      </p:grpSp>
      <p:pic>
        <p:nvPicPr>
          <p:cNvPr id="5122" name="Picture 2" descr="Businessman - Free business icons">
            <a:extLst>
              <a:ext uri="{FF2B5EF4-FFF2-40B4-BE49-F238E27FC236}">
                <a16:creationId xmlns:a16="http://schemas.microsoft.com/office/drawing/2014/main" id="{D2184A74-B4D7-6B6A-73C0-9EA51482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767" y="5331814"/>
            <a:ext cx="386037" cy="3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cruitment - Free business icons">
            <a:extLst>
              <a:ext uri="{FF2B5EF4-FFF2-40B4-BE49-F238E27FC236}">
                <a16:creationId xmlns:a16="http://schemas.microsoft.com/office/drawing/2014/main" id="{591D2DE7-D57C-6EC0-4E14-9F26D793A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1" t="12691" r="12691" b="12691"/>
          <a:stretch/>
        </p:blipFill>
        <p:spPr bwMode="auto">
          <a:xfrm>
            <a:off x="2370551" y="4443391"/>
            <a:ext cx="386037" cy="3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Money - Free business and finance icons">
            <a:extLst>
              <a:ext uri="{FF2B5EF4-FFF2-40B4-BE49-F238E27FC236}">
                <a16:creationId xmlns:a16="http://schemas.microsoft.com/office/drawing/2014/main" id="{26588120-44E1-B97A-140F-DA99EEB71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18" y="3555450"/>
            <a:ext cx="386037" cy="3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Bot - Free technology icons">
            <a:extLst>
              <a:ext uri="{FF2B5EF4-FFF2-40B4-BE49-F238E27FC236}">
                <a16:creationId xmlns:a16="http://schemas.microsoft.com/office/drawing/2014/main" id="{3DA134DC-1362-8C43-764A-48B22577D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085" y="2667509"/>
            <a:ext cx="386037" cy="386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Artificial intelligence - Free technology icons">
            <a:extLst>
              <a:ext uri="{FF2B5EF4-FFF2-40B4-BE49-F238E27FC236}">
                <a16:creationId xmlns:a16="http://schemas.microsoft.com/office/drawing/2014/main" id="{09850448-F56D-542A-6A05-E44649426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904" y="1479728"/>
            <a:ext cx="621792" cy="621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oes Your Business Have a Unique Selling Proposition? - Atlas - Advisors  That Listen And Serve">
            <a:extLst>
              <a:ext uri="{FF2B5EF4-FFF2-40B4-BE49-F238E27FC236}">
                <a16:creationId xmlns:a16="http://schemas.microsoft.com/office/drawing/2014/main" id="{9EDECDC3-59C8-962E-DA49-73EF617E2F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4" r="12154" b="20761"/>
          <a:stretch/>
        </p:blipFill>
        <p:spPr bwMode="auto">
          <a:xfrm>
            <a:off x="4796852" y="4904497"/>
            <a:ext cx="2598296" cy="141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Google Shape;80;p17"/>
          <p:cNvSpPr txBox="1">
            <a:spLocks noGrp="1" noChangeAspect="1"/>
          </p:cNvSpPr>
          <p:nvPr>
            <p:ph type="body" idx="4294967295"/>
          </p:nvPr>
        </p:nvSpPr>
        <p:spPr>
          <a:xfrm>
            <a:off x="380999" y="1336713"/>
            <a:ext cx="4348655" cy="1253514"/>
          </a:xfrm>
          <a:prstGeom prst="homePlate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effectLst>
            <a:outerShdw dist="25400" dir="10800000" algn="ctr" rotWithShape="0">
              <a:schemeClr val="accent2"/>
            </a:outerShdw>
          </a:effectLst>
        </p:spPr>
        <p:txBody>
          <a:bodyPr spcFirstLastPara="1" wrap="square" lIns="457200" tIns="457200" rIns="457200" bIns="457200" anchor="ctr" anchorCtr="0">
            <a:noAutofit/>
          </a:bodyPr>
          <a:lstStyle/>
          <a:p>
            <a:pPr algn="ctr"/>
            <a:r>
              <a:rPr lang="en-GB" sz="1600" b="1" dirty="0">
                <a:latin typeface="Work Sans" pitchFamily="2" charset="0"/>
              </a:rPr>
              <a:t>Our ML models </a:t>
            </a:r>
            <a:r>
              <a:rPr lang="en-GB" sz="1600" dirty="0">
                <a:latin typeface="Work Sans" pitchFamily="2" charset="0"/>
              </a:rPr>
              <a:t>to </a:t>
            </a:r>
            <a:br>
              <a:rPr lang="en-GB" sz="1600" dirty="0">
                <a:latin typeface="Work Sans" pitchFamily="2" charset="0"/>
              </a:rPr>
            </a:br>
            <a:r>
              <a:rPr lang="en-GB" sz="1600" dirty="0" err="1">
                <a:latin typeface="Work Sans" pitchFamily="2" charset="0"/>
              </a:rPr>
              <a:t>analyze</a:t>
            </a:r>
            <a:r>
              <a:rPr lang="en-GB" sz="1600" dirty="0">
                <a:latin typeface="Work Sans" pitchFamily="2" charset="0"/>
              </a:rPr>
              <a:t> unstructured data on </a:t>
            </a:r>
            <a:r>
              <a:rPr lang="en-GB" sz="1600" dirty="0" err="1">
                <a:latin typeface="Work Sans" pitchFamily="2" charset="0"/>
              </a:rPr>
              <a:t>startups</a:t>
            </a:r>
            <a:endParaRPr lang="en-GB" sz="1600" dirty="0">
              <a:latin typeface="Work Sans" pitchFamily="2" charset="0"/>
            </a:endParaRPr>
          </a:p>
        </p:txBody>
      </p:sp>
      <p:sp>
        <p:nvSpPr>
          <p:cNvPr id="18" name="Google Shape;80;p17">
            <a:extLst>
              <a:ext uri="{FF2B5EF4-FFF2-40B4-BE49-F238E27FC236}">
                <a16:creationId xmlns:a16="http://schemas.microsoft.com/office/drawing/2014/main" id="{4D8F1315-B1A0-A246-4D2C-9F8C74CC476B}"/>
              </a:ext>
            </a:extLst>
          </p:cNvPr>
          <p:cNvSpPr txBox="1">
            <a:spLocks/>
          </p:cNvSpPr>
          <p:nvPr/>
        </p:nvSpPr>
        <p:spPr>
          <a:xfrm>
            <a:off x="380999" y="4090385"/>
            <a:ext cx="4348655" cy="1253514"/>
          </a:xfrm>
          <a:prstGeom prst="homePlate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effectLst>
            <a:outerShdw dist="25400" dir="10800000" algn="ctr" rotWithShape="0">
              <a:schemeClr val="accent2"/>
            </a:outerShdw>
          </a:effectLst>
        </p:spPr>
        <p:txBody>
          <a:bodyPr spcFirstLastPara="1" wrap="square" lIns="457200" tIns="457200" rIns="457200" bIns="4572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b="1" dirty="0">
                <a:latin typeface="Work Sans" pitchFamily="2" charset="0"/>
              </a:rPr>
              <a:t>Data</a:t>
            </a:r>
            <a:r>
              <a:rPr lang="en-GB" sz="1600" dirty="0">
                <a:latin typeface="Work Sans" pitchFamily="2" charset="0"/>
              </a:rPr>
              <a:t> of other </a:t>
            </a:r>
            <a:r>
              <a:rPr lang="en-GB" sz="1600" dirty="0" err="1">
                <a:latin typeface="Work Sans" pitchFamily="2" charset="0"/>
              </a:rPr>
              <a:t>startups</a:t>
            </a:r>
            <a:r>
              <a:rPr lang="en-GB" sz="1600" dirty="0">
                <a:latin typeface="Work Sans" pitchFamily="2" charset="0"/>
              </a:rPr>
              <a:t> from various databases that serves as benchmark</a:t>
            </a:r>
          </a:p>
        </p:txBody>
      </p:sp>
      <p:sp>
        <p:nvSpPr>
          <p:cNvPr id="19" name="Google Shape;80;p17">
            <a:extLst>
              <a:ext uri="{FF2B5EF4-FFF2-40B4-BE49-F238E27FC236}">
                <a16:creationId xmlns:a16="http://schemas.microsoft.com/office/drawing/2014/main" id="{5B432F49-2F11-E8D9-FABA-2E2D7B28E899}"/>
              </a:ext>
            </a:extLst>
          </p:cNvPr>
          <p:cNvSpPr txBox="1">
            <a:spLocks/>
          </p:cNvSpPr>
          <p:nvPr/>
        </p:nvSpPr>
        <p:spPr>
          <a:xfrm flipH="1">
            <a:off x="7462345" y="4090385"/>
            <a:ext cx="4348655" cy="1253514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dist="25400" algn="ctr" rotWithShape="0">
              <a:schemeClr val="accent2"/>
            </a:outerShdw>
          </a:effectLst>
        </p:spPr>
        <p:txBody>
          <a:bodyPr spcFirstLastPara="1" wrap="square" lIns="457200" tIns="457200" rIns="457200" bIns="4572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b="1" dirty="0">
                <a:latin typeface="Work Sans" pitchFamily="2" charset="0"/>
              </a:rPr>
              <a:t>Analyze the VC model</a:t>
            </a:r>
            <a:br>
              <a:rPr lang="en-GB" sz="1600" dirty="0">
                <a:latin typeface="Work Sans" pitchFamily="2" charset="0"/>
              </a:rPr>
            </a:br>
            <a:r>
              <a:rPr lang="en-GB" sz="1600" dirty="0">
                <a:latin typeface="Work Sans" pitchFamily="2" charset="0"/>
              </a:rPr>
              <a:t>Investment thesis, and the fit </a:t>
            </a:r>
            <a:br>
              <a:rPr lang="en-GB" sz="1600" dirty="0">
                <a:latin typeface="Work Sans" pitchFamily="2" charset="0"/>
              </a:rPr>
            </a:br>
            <a:r>
              <a:rPr lang="en-GB" sz="1600" dirty="0">
                <a:latin typeface="Work Sans" pitchFamily="2" charset="0"/>
              </a:rPr>
              <a:t>with the VC</a:t>
            </a:r>
          </a:p>
        </p:txBody>
      </p:sp>
      <p:sp>
        <p:nvSpPr>
          <p:cNvPr id="20" name="Google Shape;80;p17">
            <a:extLst>
              <a:ext uri="{FF2B5EF4-FFF2-40B4-BE49-F238E27FC236}">
                <a16:creationId xmlns:a16="http://schemas.microsoft.com/office/drawing/2014/main" id="{8AC0787D-9283-D15A-BC07-541CE4DD443D}"/>
              </a:ext>
            </a:extLst>
          </p:cNvPr>
          <p:cNvSpPr txBox="1">
            <a:spLocks/>
          </p:cNvSpPr>
          <p:nvPr/>
        </p:nvSpPr>
        <p:spPr>
          <a:xfrm flipH="1">
            <a:off x="7462345" y="1336713"/>
            <a:ext cx="4348655" cy="1253514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dist="25400" algn="ctr" rotWithShape="0">
              <a:schemeClr val="accent2"/>
            </a:outerShdw>
          </a:effectLst>
        </p:spPr>
        <p:txBody>
          <a:bodyPr spcFirstLastPara="1" wrap="square" lIns="457200" tIns="457200" rIns="457200" bIns="4572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600" b="1" dirty="0">
                <a:latin typeface="Work Sans" pitchFamily="2" charset="0"/>
              </a:rPr>
              <a:t>Recommendation engine </a:t>
            </a:r>
            <a:r>
              <a:rPr lang="en-GB" sz="1600" dirty="0">
                <a:latin typeface="Work Sans" pitchFamily="2" charset="0"/>
              </a:rPr>
              <a:t>for </a:t>
            </a:r>
            <a:br>
              <a:rPr lang="en-GB" sz="1600" dirty="0">
                <a:latin typeface="Work Sans" pitchFamily="2" charset="0"/>
              </a:rPr>
            </a:br>
            <a:r>
              <a:rPr lang="en-GB" sz="1600" dirty="0">
                <a:latin typeface="Work Sans" pitchFamily="2" charset="0"/>
              </a:rPr>
              <a:t>startup → VC and VC → startup</a:t>
            </a:r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81000" y="304165"/>
            <a:ext cx="11430000" cy="640080"/>
          </a:xfrm>
        </p:spPr>
        <p:txBody>
          <a:bodyPr/>
          <a:lstStyle/>
          <a:p>
            <a:r>
              <a:rPr lang="en-GB" sz="2800" dirty="0"/>
              <a:t>Advantage </a:t>
            </a:r>
            <a:r>
              <a:rPr lang="en-GB" sz="2800" dirty="0" err="1"/>
              <a:t>SeedSmart</a:t>
            </a:r>
            <a:endParaRPr lang="en-GB" sz="2800" dirty="0"/>
          </a:p>
        </p:txBody>
      </p:sp>
      <p:sp>
        <p:nvSpPr>
          <p:cNvPr id="4" name="Shape">
            <a:extLst>
              <a:ext uri="{FF2B5EF4-FFF2-40B4-BE49-F238E27FC236}">
                <a16:creationId xmlns:a16="http://schemas.microsoft.com/office/drawing/2014/main" id="{9ACD908D-F9CC-D74A-6F06-34C05021BF08}"/>
              </a:ext>
            </a:extLst>
          </p:cNvPr>
          <p:cNvSpPr/>
          <p:nvPr/>
        </p:nvSpPr>
        <p:spPr>
          <a:xfrm>
            <a:off x="4087401" y="1326495"/>
            <a:ext cx="4017198" cy="4027249"/>
          </a:xfrm>
          <a:custGeom>
            <a:avLst/>
            <a:gdLst>
              <a:gd name="connsiteX0" fmla="*/ 27867 w 27867"/>
              <a:gd name="connsiteY0" fmla="*/ 74 h 21600"/>
              <a:gd name="connsiteX1" fmla="*/ 27867 w 27867"/>
              <a:gd name="connsiteY1" fmla="*/ 0 h 21600"/>
              <a:gd name="connsiteX2" fmla="*/ 23146 w 27867"/>
              <a:gd name="connsiteY2" fmla="*/ 0 h 21600"/>
              <a:gd name="connsiteX3" fmla="*/ 17067 w 27867"/>
              <a:gd name="connsiteY3" fmla="*/ 10745 h 21600"/>
              <a:gd name="connsiteX4" fmla="*/ 10993 w 27867"/>
              <a:gd name="connsiteY4" fmla="*/ 9 h 21600"/>
              <a:gd name="connsiteX5" fmla="*/ 10988 w 27867"/>
              <a:gd name="connsiteY5" fmla="*/ 0 h 21600"/>
              <a:gd name="connsiteX6" fmla="*/ 6267 w 27867"/>
              <a:gd name="connsiteY6" fmla="*/ 0 h 21600"/>
              <a:gd name="connsiteX7" fmla="*/ 0 w 27867"/>
              <a:gd name="connsiteY7" fmla="*/ 74 h 21600"/>
              <a:gd name="connsiteX8" fmla="*/ 10972 w 27867"/>
              <a:gd name="connsiteY8" fmla="*/ 74 h 21600"/>
              <a:gd name="connsiteX9" fmla="*/ 12868 w 27867"/>
              <a:gd name="connsiteY9" fmla="*/ 3425 h 21600"/>
              <a:gd name="connsiteX10" fmla="*/ 11040 w 27867"/>
              <a:gd name="connsiteY10" fmla="*/ 6655 h 21600"/>
              <a:gd name="connsiteX11" fmla="*/ 6267 w 27867"/>
              <a:gd name="connsiteY11" fmla="*/ 6655 h 21600"/>
              <a:gd name="connsiteX12" fmla="*/ 6267 w 27867"/>
              <a:gd name="connsiteY12" fmla="*/ 6729 h 21600"/>
              <a:gd name="connsiteX13" fmla="*/ 11061 w 27867"/>
              <a:gd name="connsiteY13" fmla="*/ 6729 h 21600"/>
              <a:gd name="connsiteX14" fmla="*/ 12894 w 27867"/>
              <a:gd name="connsiteY14" fmla="*/ 3480 h 21600"/>
              <a:gd name="connsiteX15" fmla="*/ 17036 w 27867"/>
              <a:gd name="connsiteY15" fmla="*/ 10800 h 21600"/>
              <a:gd name="connsiteX16" fmla="*/ 12894 w 27867"/>
              <a:gd name="connsiteY16" fmla="*/ 18111 h 21600"/>
              <a:gd name="connsiteX17" fmla="*/ 11066 w 27867"/>
              <a:gd name="connsiteY17" fmla="*/ 14880 h 21600"/>
              <a:gd name="connsiteX18" fmla="*/ 11061 w 27867"/>
              <a:gd name="connsiteY18" fmla="*/ 14871 h 21600"/>
              <a:gd name="connsiteX19" fmla="*/ 6267 w 27867"/>
              <a:gd name="connsiteY19" fmla="*/ 14871 h 21600"/>
              <a:gd name="connsiteX20" fmla="*/ 6267 w 27867"/>
              <a:gd name="connsiteY20" fmla="*/ 14935 h 21600"/>
              <a:gd name="connsiteX21" fmla="*/ 11040 w 27867"/>
              <a:gd name="connsiteY21" fmla="*/ 14935 h 21600"/>
              <a:gd name="connsiteX22" fmla="*/ 12868 w 27867"/>
              <a:gd name="connsiteY22" fmla="*/ 18166 h 21600"/>
              <a:gd name="connsiteX23" fmla="*/ 10972 w 27867"/>
              <a:gd name="connsiteY23" fmla="*/ 21517 h 21600"/>
              <a:gd name="connsiteX24" fmla="*/ 6267 w 27867"/>
              <a:gd name="connsiteY24" fmla="*/ 21517 h 21600"/>
              <a:gd name="connsiteX25" fmla="*/ 6267 w 27867"/>
              <a:gd name="connsiteY25" fmla="*/ 21591 h 21600"/>
              <a:gd name="connsiteX26" fmla="*/ 10988 w 27867"/>
              <a:gd name="connsiteY26" fmla="*/ 21591 h 21600"/>
              <a:gd name="connsiteX27" fmla="*/ 17067 w 27867"/>
              <a:gd name="connsiteY27" fmla="*/ 10846 h 21600"/>
              <a:gd name="connsiteX28" fmla="*/ 23141 w 27867"/>
              <a:gd name="connsiteY28" fmla="*/ 21582 h 21600"/>
              <a:gd name="connsiteX29" fmla="*/ 23146 w 27867"/>
              <a:gd name="connsiteY29" fmla="*/ 21600 h 21600"/>
              <a:gd name="connsiteX30" fmla="*/ 27867 w 27867"/>
              <a:gd name="connsiteY30" fmla="*/ 21600 h 21600"/>
              <a:gd name="connsiteX31" fmla="*/ 27867 w 27867"/>
              <a:gd name="connsiteY31" fmla="*/ 21526 h 21600"/>
              <a:gd name="connsiteX32" fmla="*/ 23162 w 27867"/>
              <a:gd name="connsiteY32" fmla="*/ 21526 h 21600"/>
              <a:gd name="connsiteX33" fmla="*/ 21266 w 27867"/>
              <a:gd name="connsiteY33" fmla="*/ 18166 h 21600"/>
              <a:gd name="connsiteX34" fmla="*/ 23088 w 27867"/>
              <a:gd name="connsiteY34" fmla="*/ 14945 h 21600"/>
              <a:gd name="connsiteX35" fmla="*/ 27867 w 27867"/>
              <a:gd name="connsiteY35" fmla="*/ 14945 h 21600"/>
              <a:gd name="connsiteX36" fmla="*/ 27867 w 27867"/>
              <a:gd name="connsiteY36" fmla="*/ 14871 h 21600"/>
              <a:gd name="connsiteX37" fmla="*/ 23073 w 27867"/>
              <a:gd name="connsiteY37" fmla="*/ 14871 h 21600"/>
              <a:gd name="connsiteX38" fmla="*/ 21235 w 27867"/>
              <a:gd name="connsiteY38" fmla="*/ 18120 h 21600"/>
              <a:gd name="connsiteX39" fmla="*/ 17093 w 27867"/>
              <a:gd name="connsiteY39" fmla="*/ 10800 h 21600"/>
              <a:gd name="connsiteX40" fmla="*/ 21235 w 27867"/>
              <a:gd name="connsiteY40" fmla="*/ 3480 h 21600"/>
              <a:gd name="connsiteX41" fmla="*/ 23068 w 27867"/>
              <a:gd name="connsiteY41" fmla="*/ 6720 h 21600"/>
              <a:gd name="connsiteX42" fmla="*/ 23073 w 27867"/>
              <a:gd name="connsiteY42" fmla="*/ 6729 h 21600"/>
              <a:gd name="connsiteX43" fmla="*/ 27867 w 27867"/>
              <a:gd name="connsiteY43" fmla="*/ 6729 h 21600"/>
              <a:gd name="connsiteX44" fmla="*/ 27867 w 27867"/>
              <a:gd name="connsiteY44" fmla="*/ 6655 h 21600"/>
              <a:gd name="connsiteX45" fmla="*/ 23088 w 27867"/>
              <a:gd name="connsiteY45" fmla="*/ 6655 h 21600"/>
              <a:gd name="connsiteX46" fmla="*/ 21266 w 27867"/>
              <a:gd name="connsiteY46" fmla="*/ 3434 h 21600"/>
              <a:gd name="connsiteX47" fmla="*/ 23162 w 27867"/>
              <a:gd name="connsiteY47" fmla="*/ 74 h 21600"/>
              <a:gd name="connsiteX48" fmla="*/ 27867 w 27867"/>
              <a:gd name="connsiteY48" fmla="*/ 74 h 21600"/>
              <a:gd name="connsiteX0" fmla="*/ 27867 w 27867"/>
              <a:gd name="connsiteY0" fmla="*/ 74 h 21600"/>
              <a:gd name="connsiteX1" fmla="*/ 27867 w 27867"/>
              <a:gd name="connsiteY1" fmla="*/ 0 h 21600"/>
              <a:gd name="connsiteX2" fmla="*/ 23146 w 27867"/>
              <a:gd name="connsiteY2" fmla="*/ 0 h 21600"/>
              <a:gd name="connsiteX3" fmla="*/ 17067 w 27867"/>
              <a:gd name="connsiteY3" fmla="*/ 10745 h 21600"/>
              <a:gd name="connsiteX4" fmla="*/ 10993 w 27867"/>
              <a:gd name="connsiteY4" fmla="*/ 9 h 21600"/>
              <a:gd name="connsiteX5" fmla="*/ 10988 w 27867"/>
              <a:gd name="connsiteY5" fmla="*/ 0 h 21600"/>
              <a:gd name="connsiteX6" fmla="*/ 0 w 27867"/>
              <a:gd name="connsiteY6" fmla="*/ 74 h 21600"/>
              <a:gd name="connsiteX7" fmla="*/ 10972 w 27867"/>
              <a:gd name="connsiteY7" fmla="*/ 74 h 21600"/>
              <a:gd name="connsiteX8" fmla="*/ 12868 w 27867"/>
              <a:gd name="connsiteY8" fmla="*/ 3425 h 21600"/>
              <a:gd name="connsiteX9" fmla="*/ 11040 w 27867"/>
              <a:gd name="connsiteY9" fmla="*/ 6655 h 21600"/>
              <a:gd name="connsiteX10" fmla="*/ 6267 w 27867"/>
              <a:gd name="connsiteY10" fmla="*/ 6655 h 21600"/>
              <a:gd name="connsiteX11" fmla="*/ 6267 w 27867"/>
              <a:gd name="connsiteY11" fmla="*/ 6729 h 21600"/>
              <a:gd name="connsiteX12" fmla="*/ 11061 w 27867"/>
              <a:gd name="connsiteY12" fmla="*/ 6729 h 21600"/>
              <a:gd name="connsiteX13" fmla="*/ 12894 w 27867"/>
              <a:gd name="connsiteY13" fmla="*/ 3480 h 21600"/>
              <a:gd name="connsiteX14" fmla="*/ 17036 w 27867"/>
              <a:gd name="connsiteY14" fmla="*/ 10800 h 21600"/>
              <a:gd name="connsiteX15" fmla="*/ 12894 w 27867"/>
              <a:gd name="connsiteY15" fmla="*/ 18111 h 21600"/>
              <a:gd name="connsiteX16" fmla="*/ 11066 w 27867"/>
              <a:gd name="connsiteY16" fmla="*/ 14880 h 21600"/>
              <a:gd name="connsiteX17" fmla="*/ 11061 w 27867"/>
              <a:gd name="connsiteY17" fmla="*/ 14871 h 21600"/>
              <a:gd name="connsiteX18" fmla="*/ 6267 w 27867"/>
              <a:gd name="connsiteY18" fmla="*/ 14871 h 21600"/>
              <a:gd name="connsiteX19" fmla="*/ 6267 w 27867"/>
              <a:gd name="connsiteY19" fmla="*/ 14935 h 21600"/>
              <a:gd name="connsiteX20" fmla="*/ 11040 w 27867"/>
              <a:gd name="connsiteY20" fmla="*/ 14935 h 21600"/>
              <a:gd name="connsiteX21" fmla="*/ 12868 w 27867"/>
              <a:gd name="connsiteY21" fmla="*/ 18166 h 21600"/>
              <a:gd name="connsiteX22" fmla="*/ 10972 w 27867"/>
              <a:gd name="connsiteY22" fmla="*/ 21517 h 21600"/>
              <a:gd name="connsiteX23" fmla="*/ 6267 w 27867"/>
              <a:gd name="connsiteY23" fmla="*/ 21517 h 21600"/>
              <a:gd name="connsiteX24" fmla="*/ 6267 w 27867"/>
              <a:gd name="connsiteY24" fmla="*/ 21591 h 21600"/>
              <a:gd name="connsiteX25" fmla="*/ 10988 w 27867"/>
              <a:gd name="connsiteY25" fmla="*/ 21591 h 21600"/>
              <a:gd name="connsiteX26" fmla="*/ 17067 w 27867"/>
              <a:gd name="connsiteY26" fmla="*/ 10846 h 21600"/>
              <a:gd name="connsiteX27" fmla="*/ 23141 w 27867"/>
              <a:gd name="connsiteY27" fmla="*/ 21582 h 21600"/>
              <a:gd name="connsiteX28" fmla="*/ 23146 w 27867"/>
              <a:gd name="connsiteY28" fmla="*/ 21600 h 21600"/>
              <a:gd name="connsiteX29" fmla="*/ 27867 w 27867"/>
              <a:gd name="connsiteY29" fmla="*/ 21600 h 21600"/>
              <a:gd name="connsiteX30" fmla="*/ 27867 w 27867"/>
              <a:gd name="connsiteY30" fmla="*/ 21526 h 21600"/>
              <a:gd name="connsiteX31" fmla="*/ 23162 w 27867"/>
              <a:gd name="connsiteY31" fmla="*/ 21526 h 21600"/>
              <a:gd name="connsiteX32" fmla="*/ 21266 w 27867"/>
              <a:gd name="connsiteY32" fmla="*/ 18166 h 21600"/>
              <a:gd name="connsiteX33" fmla="*/ 23088 w 27867"/>
              <a:gd name="connsiteY33" fmla="*/ 14945 h 21600"/>
              <a:gd name="connsiteX34" fmla="*/ 27867 w 27867"/>
              <a:gd name="connsiteY34" fmla="*/ 14945 h 21600"/>
              <a:gd name="connsiteX35" fmla="*/ 27867 w 27867"/>
              <a:gd name="connsiteY35" fmla="*/ 14871 h 21600"/>
              <a:gd name="connsiteX36" fmla="*/ 23073 w 27867"/>
              <a:gd name="connsiteY36" fmla="*/ 14871 h 21600"/>
              <a:gd name="connsiteX37" fmla="*/ 21235 w 27867"/>
              <a:gd name="connsiteY37" fmla="*/ 18120 h 21600"/>
              <a:gd name="connsiteX38" fmla="*/ 17093 w 27867"/>
              <a:gd name="connsiteY38" fmla="*/ 10800 h 21600"/>
              <a:gd name="connsiteX39" fmla="*/ 21235 w 27867"/>
              <a:gd name="connsiteY39" fmla="*/ 3480 h 21600"/>
              <a:gd name="connsiteX40" fmla="*/ 23068 w 27867"/>
              <a:gd name="connsiteY40" fmla="*/ 6720 h 21600"/>
              <a:gd name="connsiteX41" fmla="*/ 23073 w 27867"/>
              <a:gd name="connsiteY41" fmla="*/ 6729 h 21600"/>
              <a:gd name="connsiteX42" fmla="*/ 27867 w 27867"/>
              <a:gd name="connsiteY42" fmla="*/ 6729 h 21600"/>
              <a:gd name="connsiteX43" fmla="*/ 27867 w 27867"/>
              <a:gd name="connsiteY43" fmla="*/ 6655 h 21600"/>
              <a:gd name="connsiteX44" fmla="*/ 23088 w 27867"/>
              <a:gd name="connsiteY44" fmla="*/ 6655 h 21600"/>
              <a:gd name="connsiteX45" fmla="*/ 21266 w 27867"/>
              <a:gd name="connsiteY45" fmla="*/ 3434 h 21600"/>
              <a:gd name="connsiteX46" fmla="*/ 23162 w 27867"/>
              <a:gd name="connsiteY46" fmla="*/ 74 h 21600"/>
              <a:gd name="connsiteX47" fmla="*/ 27867 w 27867"/>
              <a:gd name="connsiteY47" fmla="*/ 74 h 21600"/>
              <a:gd name="connsiteX0" fmla="*/ 27963 w 27963"/>
              <a:gd name="connsiteY0" fmla="*/ 74 h 21600"/>
              <a:gd name="connsiteX1" fmla="*/ 27963 w 27963"/>
              <a:gd name="connsiteY1" fmla="*/ 0 h 21600"/>
              <a:gd name="connsiteX2" fmla="*/ 23242 w 27963"/>
              <a:gd name="connsiteY2" fmla="*/ 0 h 21600"/>
              <a:gd name="connsiteX3" fmla="*/ 17163 w 27963"/>
              <a:gd name="connsiteY3" fmla="*/ 10745 h 21600"/>
              <a:gd name="connsiteX4" fmla="*/ 11089 w 27963"/>
              <a:gd name="connsiteY4" fmla="*/ 9 h 21600"/>
              <a:gd name="connsiteX5" fmla="*/ 11084 w 27963"/>
              <a:gd name="connsiteY5" fmla="*/ 0 h 21600"/>
              <a:gd name="connsiteX6" fmla="*/ 96 w 27963"/>
              <a:gd name="connsiteY6" fmla="*/ 74 h 21600"/>
              <a:gd name="connsiteX7" fmla="*/ 11068 w 27963"/>
              <a:gd name="connsiteY7" fmla="*/ 74 h 21600"/>
              <a:gd name="connsiteX8" fmla="*/ 12964 w 27963"/>
              <a:gd name="connsiteY8" fmla="*/ 3425 h 21600"/>
              <a:gd name="connsiteX9" fmla="*/ 11136 w 27963"/>
              <a:gd name="connsiteY9" fmla="*/ 6655 h 21600"/>
              <a:gd name="connsiteX10" fmla="*/ 6363 w 27963"/>
              <a:gd name="connsiteY10" fmla="*/ 6655 h 21600"/>
              <a:gd name="connsiteX11" fmla="*/ 0 w 27963"/>
              <a:gd name="connsiteY11" fmla="*/ 6644 h 21600"/>
              <a:gd name="connsiteX12" fmla="*/ 11157 w 27963"/>
              <a:gd name="connsiteY12" fmla="*/ 6729 h 21600"/>
              <a:gd name="connsiteX13" fmla="*/ 12990 w 27963"/>
              <a:gd name="connsiteY13" fmla="*/ 3480 h 21600"/>
              <a:gd name="connsiteX14" fmla="*/ 17132 w 27963"/>
              <a:gd name="connsiteY14" fmla="*/ 10800 h 21600"/>
              <a:gd name="connsiteX15" fmla="*/ 12990 w 27963"/>
              <a:gd name="connsiteY15" fmla="*/ 18111 h 21600"/>
              <a:gd name="connsiteX16" fmla="*/ 11162 w 27963"/>
              <a:gd name="connsiteY16" fmla="*/ 14880 h 21600"/>
              <a:gd name="connsiteX17" fmla="*/ 11157 w 27963"/>
              <a:gd name="connsiteY17" fmla="*/ 14871 h 21600"/>
              <a:gd name="connsiteX18" fmla="*/ 6363 w 27963"/>
              <a:gd name="connsiteY18" fmla="*/ 14871 h 21600"/>
              <a:gd name="connsiteX19" fmla="*/ 6363 w 27963"/>
              <a:gd name="connsiteY19" fmla="*/ 14935 h 21600"/>
              <a:gd name="connsiteX20" fmla="*/ 11136 w 27963"/>
              <a:gd name="connsiteY20" fmla="*/ 14935 h 21600"/>
              <a:gd name="connsiteX21" fmla="*/ 12964 w 27963"/>
              <a:gd name="connsiteY21" fmla="*/ 18166 h 21600"/>
              <a:gd name="connsiteX22" fmla="*/ 11068 w 27963"/>
              <a:gd name="connsiteY22" fmla="*/ 21517 h 21600"/>
              <a:gd name="connsiteX23" fmla="*/ 6363 w 27963"/>
              <a:gd name="connsiteY23" fmla="*/ 21517 h 21600"/>
              <a:gd name="connsiteX24" fmla="*/ 6363 w 27963"/>
              <a:gd name="connsiteY24" fmla="*/ 21591 h 21600"/>
              <a:gd name="connsiteX25" fmla="*/ 11084 w 27963"/>
              <a:gd name="connsiteY25" fmla="*/ 21591 h 21600"/>
              <a:gd name="connsiteX26" fmla="*/ 17163 w 27963"/>
              <a:gd name="connsiteY26" fmla="*/ 10846 h 21600"/>
              <a:gd name="connsiteX27" fmla="*/ 23237 w 27963"/>
              <a:gd name="connsiteY27" fmla="*/ 21582 h 21600"/>
              <a:gd name="connsiteX28" fmla="*/ 23242 w 27963"/>
              <a:gd name="connsiteY28" fmla="*/ 21600 h 21600"/>
              <a:gd name="connsiteX29" fmla="*/ 27963 w 27963"/>
              <a:gd name="connsiteY29" fmla="*/ 21600 h 21600"/>
              <a:gd name="connsiteX30" fmla="*/ 27963 w 27963"/>
              <a:gd name="connsiteY30" fmla="*/ 21526 h 21600"/>
              <a:gd name="connsiteX31" fmla="*/ 23258 w 27963"/>
              <a:gd name="connsiteY31" fmla="*/ 21526 h 21600"/>
              <a:gd name="connsiteX32" fmla="*/ 21362 w 27963"/>
              <a:gd name="connsiteY32" fmla="*/ 18166 h 21600"/>
              <a:gd name="connsiteX33" fmla="*/ 23184 w 27963"/>
              <a:gd name="connsiteY33" fmla="*/ 14945 h 21600"/>
              <a:gd name="connsiteX34" fmla="*/ 27963 w 27963"/>
              <a:gd name="connsiteY34" fmla="*/ 14945 h 21600"/>
              <a:gd name="connsiteX35" fmla="*/ 27963 w 27963"/>
              <a:gd name="connsiteY35" fmla="*/ 14871 h 21600"/>
              <a:gd name="connsiteX36" fmla="*/ 23169 w 27963"/>
              <a:gd name="connsiteY36" fmla="*/ 14871 h 21600"/>
              <a:gd name="connsiteX37" fmla="*/ 21331 w 27963"/>
              <a:gd name="connsiteY37" fmla="*/ 18120 h 21600"/>
              <a:gd name="connsiteX38" fmla="*/ 17189 w 27963"/>
              <a:gd name="connsiteY38" fmla="*/ 10800 h 21600"/>
              <a:gd name="connsiteX39" fmla="*/ 21331 w 27963"/>
              <a:gd name="connsiteY39" fmla="*/ 3480 h 21600"/>
              <a:gd name="connsiteX40" fmla="*/ 23164 w 27963"/>
              <a:gd name="connsiteY40" fmla="*/ 6720 h 21600"/>
              <a:gd name="connsiteX41" fmla="*/ 23169 w 27963"/>
              <a:gd name="connsiteY41" fmla="*/ 6729 h 21600"/>
              <a:gd name="connsiteX42" fmla="*/ 27963 w 27963"/>
              <a:gd name="connsiteY42" fmla="*/ 6729 h 21600"/>
              <a:gd name="connsiteX43" fmla="*/ 27963 w 27963"/>
              <a:gd name="connsiteY43" fmla="*/ 6655 h 21600"/>
              <a:gd name="connsiteX44" fmla="*/ 23184 w 27963"/>
              <a:gd name="connsiteY44" fmla="*/ 6655 h 21600"/>
              <a:gd name="connsiteX45" fmla="*/ 21362 w 27963"/>
              <a:gd name="connsiteY45" fmla="*/ 3434 h 21600"/>
              <a:gd name="connsiteX46" fmla="*/ 23258 w 27963"/>
              <a:gd name="connsiteY46" fmla="*/ 74 h 21600"/>
              <a:gd name="connsiteX47" fmla="*/ 27963 w 27963"/>
              <a:gd name="connsiteY47" fmla="*/ 74 h 21600"/>
              <a:gd name="connsiteX0" fmla="*/ 27963 w 27963"/>
              <a:gd name="connsiteY0" fmla="*/ 74 h 21600"/>
              <a:gd name="connsiteX1" fmla="*/ 27963 w 27963"/>
              <a:gd name="connsiteY1" fmla="*/ 0 h 21600"/>
              <a:gd name="connsiteX2" fmla="*/ 23242 w 27963"/>
              <a:gd name="connsiteY2" fmla="*/ 0 h 21600"/>
              <a:gd name="connsiteX3" fmla="*/ 17163 w 27963"/>
              <a:gd name="connsiteY3" fmla="*/ 10745 h 21600"/>
              <a:gd name="connsiteX4" fmla="*/ 11089 w 27963"/>
              <a:gd name="connsiteY4" fmla="*/ 9 h 21600"/>
              <a:gd name="connsiteX5" fmla="*/ 11084 w 27963"/>
              <a:gd name="connsiteY5" fmla="*/ 0 h 21600"/>
              <a:gd name="connsiteX6" fmla="*/ 96 w 27963"/>
              <a:gd name="connsiteY6" fmla="*/ 74 h 21600"/>
              <a:gd name="connsiteX7" fmla="*/ 11068 w 27963"/>
              <a:gd name="connsiteY7" fmla="*/ 74 h 21600"/>
              <a:gd name="connsiteX8" fmla="*/ 12964 w 27963"/>
              <a:gd name="connsiteY8" fmla="*/ 3425 h 21600"/>
              <a:gd name="connsiteX9" fmla="*/ 11136 w 27963"/>
              <a:gd name="connsiteY9" fmla="*/ 6655 h 21600"/>
              <a:gd name="connsiteX10" fmla="*/ 0 w 27963"/>
              <a:gd name="connsiteY10" fmla="*/ 6644 h 21600"/>
              <a:gd name="connsiteX11" fmla="*/ 11157 w 27963"/>
              <a:gd name="connsiteY11" fmla="*/ 6729 h 21600"/>
              <a:gd name="connsiteX12" fmla="*/ 12990 w 27963"/>
              <a:gd name="connsiteY12" fmla="*/ 3480 h 21600"/>
              <a:gd name="connsiteX13" fmla="*/ 17132 w 27963"/>
              <a:gd name="connsiteY13" fmla="*/ 10800 h 21600"/>
              <a:gd name="connsiteX14" fmla="*/ 12990 w 27963"/>
              <a:gd name="connsiteY14" fmla="*/ 18111 h 21600"/>
              <a:gd name="connsiteX15" fmla="*/ 11162 w 27963"/>
              <a:gd name="connsiteY15" fmla="*/ 14880 h 21600"/>
              <a:gd name="connsiteX16" fmla="*/ 11157 w 27963"/>
              <a:gd name="connsiteY16" fmla="*/ 14871 h 21600"/>
              <a:gd name="connsiteX17" fmla="*/ 6363 w 27963"/>
              <a:gd name="connsiteY17" fmla="*/ 14871 h 21600"/>
              <a:gd name="connsiteX18" fmla="*/ 6363 w 27963"/>
              <a:gd name="connsiteY18" fmla="*/ 14935 h 21600"/>
              <a:gd name="connsiteX19" fmla="*/ 11136 w 27963"/>
              <a:gd name="connsiteY19" fmla="*/ 14935 h 21600"/>
              <a:gd name="connsiteX20" fmla="*/ 12964 w 27963"/>
              <a:gd name="connsiteY20" fmla="*/ 18166 h 21600"/>
              <a:gd name="connsiteX21" fmla="*/ 11068 w 27963"/>
              <a:gd name="connsiteY21" fmla="*/ 21517 h 21600"/>
              <a:gd name="connsiteX22" fmla="*/ 6363 w 27963"/>
              <a:gd name="connsiteY22" fmla="*/ 21517 h 21600"/>
              <a:gd name="connsiteX23" fmla="*/ 6363 w 27963"/>
              <a:gd name="connsiteY23" fmla="*/ 21591 h 21600"/>
              <a:gd name="connsiteX24" fmla="*/ 11084 w 27963"/>
              <a:gd name="connsiteY24" fmla="*/ 21591 h 21600"/>
              <a:gd name="connsiteX25" fmla="*/ 17163 w 27963"/>
              <a:gd name="connsiteY25" fmla="*/ 10846 h 21600"/>
              <a:gd name="connsiteX26" fmla="*/ 23237 w 27963"/>
              <a:gd name="connsiteY26" fmla="*/ 21582 h 21600"/>
              <a:gd name="connsiteX27" fmla="*/ 23242 w 27963"/>
              <a:gd name="connsiteY27" fmla="*/ 21600 h 21600"/>
              <a:gd name="connsiteX28" fmla="*/ 27963 w 27963"/>
              <a:gd name="connsiteY28" fmla="*/ 21600 h 21600"/>
              <a:gd name="connsiteX29" fmla="*/ 27963 w 27963"/>
              <a:gd name="connsiteY29" fmla="*/ 21526 h 21600"/>
              <a:gd name="connsiteX30" fmla="*/ 23258 w 27963"/>
              <a:gd name="connsiteY30" fmla="*/ 21526 h 21600"/>
              <a:gd name="connsiteX31" fmla="*/ 21362 w 27963"/>
              <a:gd name="connsiteY31" fmla="*/ 18166 h 21600"/>
              <a:gd name="connsiteX32" fmla="*/ 23184 w 27963"/>
              <a:gd name="connsiteY32" fmla="*/ 14945 h 21600"/>
              <a:gd name="connsiteX33" fmla="*/ 27963 w 27963"/>
              <a:gd name="connsiteY33" fmla="*/ 14945 h 21600"/>
              <a:gd name="connsiteX34" fmla="*/ 27963 w 27963"/>
              <a:gd name="connsiteY34" fmla="*/ 14871 h 21600"/>
              <a:gd name="connsiteX35" fmla="*/ 23169 w 27963"/>
              <a:gd name="connsiteY35" fmla="*/ 14871 h 21600"/>
              <a:gd name="connsiteX36" fmla="*/ 21331 w 27963"/>
              <a:gd name="connsiteY36" fmla="*/ 18120 h 21600"/>
              <a:gd name="connsiteX37" fmla="*/ 17189 w 27963"/>
              <a:gd name="connsiteY37" fmla="*/ 10800 h 21600"/>
              <a:gd name="connsiteX38" fmla="*/ 21331 w 27963"/>
              <a:gd name="connsiteY38" fmla="*/ 3480 h 21600"/>
              <a:gd name="connsiteX39" fmla="*/ 23164 w 27963"/>
              <a:gd name="connsiteY39" fmla="*/ 6720 h 21600"/>
              <a:gd name="connsiteX40" fmla="*/ 23169 w 27963"/>
              <a:gd name="connsiteY40" fmla="*/ 6729 h 21600"/>
              <a:gd name="connsiteX41" fmla="*/ 27963 w 27963"/>
              <a:gd name="connsiteY41" fmla="*/ 6729 h 21600"/>
              <a:gd name="connsiteX42" fmla="*/ 27963 w 27963"/>
              <a:gd name="connsiteY42" fmla="*/ 6655 h 21600"/>
              <a:gd name="connsiteX43" fmla="*/ 23184 w 27963"/>
              <a:gd name="connsiteY43" fmla="*/ 6655 h 21600"/>
              <a:gd name="connsiteX44" fmla="*/ 21362 w 27963"/>
              <a:gd name="connsiteY44" fmla="*/ 3434 h 21600"/>
              <a:gd name="connsiteX45" fmla="*/ 23258 w 27963"/>
              <a:gd name="connsiteY45" fmla="*/ 74 h 21600"/>
              <a:gd name="connsiteX46" fmla="*/ 27963 w 27963"/>
              <a:gd name="connsiteY46" fmla="*/ 74 h 21600"/>
              <a:gd name="connsiteX0" fmla="*/ 27963 w 27963"/>
              <a:gd name="connsiteY0" fmla="*/ 74 h 21600"/>
              <a:gd name="connsiteX1" fmla="*/ 27963 w 27963"/>
              <a:gd name="connsiteY1" fmla="*/ 0 h 21600"/>
              <a:gd name="connsiteX2" fmla="*/ 23242 w 27963"/>
              <a:gd name="connsiteY2" fmla="*/ 0 h 21600"/>
              <a:gd name="connsiteX3" fmla="*/ 17163 w 27963"/>
              <a:gd name="connsiteY3" fmla="*/ 10745 h 21600"/>
              <a:gd name="connsiteX4" fmla="*/ 11089 w 27963"/>
              <a:gd name="connsiteY4" fmla="*/ 9 h 21600"/>
              <a:gd name="connsiteX5" fmla="*/ 11084 w 27963"/>
              <a:gd name="connsiteY5" fmla="*/ 0 h 21600"/>
              <a:gd name="connsiteX6" fmla="*/ 96 w 27963"/>
              <a:gd name="connsiteY6" fmla="*/ 74 h 21600"/>
              <a:gd name="connsiteX7" fmla="*/ 11068 w 27963"/>
              <a:gd name="connsiteY7" fmla="*/ 74 h 21600"/>
              <a:gd name="connsiteX8" fmla="*/ 12964 w 27963"/>
              <a:gd name="connsiteY8" fmla="*/ 3425 h 21600"/>
              <a:gd name="connsiteX9" fmla="*/ 11136 w 27963"/>
              <a:gd name="connsiteY9" fmla="*/ 6655 h 21600"/>
              <a:gd name="connsiteX10" fmla="*/ 0 w 27963"/>
              <a:gd name="connsiteY10" fmla="*/ 6644 h 21600"/>
              <a:gd name="connsiteX11" fmla="*/ 11157 w 27963"/>
              <a:gd name="connsiteY11" fmla="*/ 6729 h 21600"/>
              <a:gd name="connsiteX12" fmla="*/ 12990 w 27963"/>
              <a:gd name="connsiteY12" fmla="*/ 3480 h 21600"/>
              <a:gd name="connsiteX13" fmla="*/ 17132 w 27963"/>
              <a:gd name="connsiteY13" fmla="*/ 10800 h 21600"/>
              <a:gd name="connsiteX14" fmla="*/ 12990 w 27963"/>
              <a:gd name="connsiteY14" fmla="*/ 18111 h 21600"/>
              <a:gd name="connsiteX15" fmla="*/ 11162 w 27963"/>
              <a:gd name="connsiteY15" fmla="*/ 14880 h 21600"/>
              <a:gd name="connsiteX16" fmla="*/ 11157 w 27963"/>
              <a:gd name="connsiteY16" fmla="*/ 14871 h 21600"/>
              <a:gd name="connsiteX17" fmla="*/ 6363 w 27963"/>
              <a:gd name="connsiteY17" fmla="*/ 14871 h 21600"/>
              <a:gd name="connsiteX18" fmla="*/ 48 w 27963"/>
              <a:gd name="connsiteY18" fmla="*/ 14935 h 21600"/>
              <a:gd name="connsiteX19" fmla="*/ 11136 w 27963"/>
              <a:gd name="connsiteY19" fmla="*/ 14935 h 21600"/>
              <a:gd name="connsiteX20" fmla="*/ 12964 w 27963"/>
              <a:gd name="connsiteY20" fmla="*/ 18166 h 21600"/>
              <a:gd name="connsiteX21" fmla="*/ 11068 w 27963"/>
              <a:gd name="connsiteY21" fmla="*/ 21517 h 21600"/>
              <a:gd name="connsiteX22" fmla="*/ 6363 w 27963"/>
              <a:gd name="connsiteY22" fmla="*/ 21517 h 21600"/>
              <a:gd name="connsiteX23" fmla="*/ 6363 w 27963"/>
              <a:gd name="connsiteY23" fmla="*/ 21591 h 21600"/>
              <a:gd name="connsiteX24" fmla="*/ 11084 w 27963"/>
              <a:gd name="connsiteY24" fmla="*/ 21591 h 21600"/>
              <a:gd name="connsiteX25" fmla="*/ 17163 w 27963"/>
              <a:gd name="connsiteY25" fmla="*/ 10846 h 21600"/>
              <a:gd name="connsiteX26" fmla="*/ 23237 w 27963"/>
              <a:gd name="connsiteY26" fmla="*/ 21582 h 21600"/>
              <a:gd name="connsiteX27" fmla="*/ 23242 w 27963"/>
              <a:gd name="connsiteY27" fmla="*/ 21600 h 21600"/>
              <a:gd name="connsiteX28" fmla="*/ 27963 w 27963"/>
              <a:gd name="connsiteY28" fmla="*/ 21600 h 21600"/>
              <a:gd name="connsiteX29" fmla="*/ 27963 w 27963"/>
              <a:gd name="connsiteY29" fmla="*/ 21526 h 21600"/>
              <a:gd name="connsiteX30" fmla="*/ 23258 w 27963"/>
              <a:gd name="connsiteY30" fmla="*/ 21526 h 21600"/>
              <a:gd name="connsiteX31" fmla="*/ 21362 w 27963"/>
              <a:gd name="connsiteY31" fmla="*/ 18166 h 21600"/>
              <a:gd name="connsiteX32" fmla="*/ 23184 w 27963"/>
              <a:gd name="connsiteY32" fmla="*/ 14945 h 21600"/>
              <a:gd name="connsiteX33" fmla="*/ 27963 w 27963"/>
              <a:gd name="connsiteY33" fmla="*/ 14945 h 21600"/>
              <a:gd name="connsiteX34" fmla="*/ 27963 w 27963"/>
              <a:gd name="connsiteY34" fmla="*/ 14871 h 21600"/>
              <a:gd name="connsiteX35" fmla="*/ 23169 w 27963"/>
              <a:gd name="connsiteY35" fmla="*/ 14871 h 21600"/>
              <a:gd name="connsiteX36" fmla="*/ 21331 w 27963"/>
              <a:gd name="connsiteY36" fmla="*/ 18120 h 21600"/>
              <a:gd name="connsiteX37" fmla="*/ 17189 w 27963"/>
              <a:gd name="connsiteY37" fmla="*/ 10800 h 21600"/>
              <a:gd name="connsiteX38" fmla="*/ 21331 w 27963"/>
              <a:gd name="connsiteY38" fmla="*/ 3480 h 21600"/>
              <a:gd name="connsiteX39" fmla="*/ 23164 w 27963"/>
              <a:gd name="connsiteY39" fmla="*/ 6720 h 21600"/>
              <a:gd name="connsiteX40" fmla="*/ 23169 w 27963"/>
              <a:gd name="connsiteY40" fmla="*/ 6729 h 21600"/>
              <a:gd name="connsiteX41" fmla="*/ 27963 w 27963"/>
              <a:gd name="connsiteY41" fmla="*/ 6729 h 21600"/>
              <a:gd name="connsiteX42" fmla="*/ 27963 w 27963"/>
              <a:gd name="connsiteY42" fmla="*/ 6655 h 21600"/>
              <a:gd name="connsiteX43" fmla="*/ 23184 w 27963"/>
              <a:gd name="connsiteY43" fmla="*/ 6655 h 21600"/>
              <a:gd name="connsiteX44" fmla="*/ 21362 w 27963"/>
              <a:gd name="connsiteY44" fmla="*/ 3434 h 21600"/>
              <a:gd name="connsiteX45" fmla="*/ 23258 w 27963"/>
              <a:gd name="connsiteY45" fmla="*/ 74 h 21600"/>
              <a:gd name="connsiteX46" fmla="*/ 27963 w 27963"/>
              <a:gd name="connsiteY46" fmla="*/ 74 h 21600"/>
              <a:gd name="connsiteX0" fmla="*/ 27963 w 27963"/>
              <a:gd name="connsiteY0" fmla="*/ 74 h 21676"/>
              <a:gd name="connsiteX1" fmla="*/ 27963 w 27963"/>
              <a:gd name="connsiteY1" fmla="*/ 0 h 21676"/>
              <a:gd name="connsiteX2" fmla="*/ 23242 w 27963"/>
              <a:gd name="connsiteY2" fmla="*/ 0 h 21676"/>
              <a:gd name="connsiteX3" fmla="*/ 17163 w 27963"/>
              <a:gd name="connsiteY3" fmla="*/ 10745 h 21676"/>
              <a:gd name="connsiteX4" fmla="*/ 11089 w 27963"/>
              <a:gd name="connsiteY4" fmla="*/ 9 h 21676"/>
              <a:gd name="connsiteX5" fmla="*/ 11084 w 27963"/>
              <a:gd name="connsiteY5" fmla="*/ 0 h 21676"/>
              <a:gd name="connsiteX6" fmla="*/ 96 w 27963"/>
              <a:gd name="connsiteY6" fmla="*/ 74 h 21676"/>
              <a:gd name="connsiteX7" fmla="*/ 11068 w 27963"/>
              <a:gd name="connsiteY7" fmla="*/ 74 h 21676"/>
              <a:gd name="connsiteX8" fmla="*/ 12964 w 27963"/>
              <a:gd name="connsiteY8" fmla="*/ 3425 h 21676"/>
              <a:gd name="connsiteX9" fmla="*/ 11136 w 27963"/>
              <a:gd name="connsiteY9" fmla="*/ 6655 h 21676"/>
              <a:gd name="connsiteX10" fmla="*/ 0 w 27963"/>
              <a:gd name="connsiteY10" fmla="*/ 6644 h 21676"/>
              <a:gd name="connsiteX11" fmla="*/ 11157 w 27963"/>
              <a:gd name="connsiteY11" fmla="*/ 6729 h 21676"/>
              <a:gd name="connsiteX12" fmla="*/ 12990 w 27963"/>
              <a:gd name="connsiteY12" fmla="*/ 3480 h 21676"/>
              <a:gd name="connsiteX13" fmla="*/ 17132 w 27963"/>
              <a:gd name="connsiteY13" fmla="*/ 10800 h 21676"/>
              <a:gd name="connsiteX14" fmla="*/ 12990 w 27963"/>
              <a:gd name="connsiteY14" fmla="*/ 18111 h 21676"/>
              <a:gd name="connsiteX15" fmla="*/ 11162 w 27963"/>
              <a:gd name="connsiteY15" fmla="*/ 14880 h 21676"/>
              <a:gd name="connsiteX16" fmla="*/ 11157 w 27963"/>
              <a:gd name="connsiteY16" fmla="*/ 14871 h 21676"/>
              <a:gd name="connsiteX17" fmla="*/ 6363 w 27963"/>
              <a:gd name="connsiteY17" fmla="*/ 14871 h 21676"/>
              <a:gd name="connsiteX18" fmla="*/ 48 w 27963"/>
              <a:gd name="connsiteY18" fmla="*/ 14935 h 21676"/>
              <a:gd name="connsiteX19" fmla="*/ 11136 w 27963"/>
              <a:gd name="connsiteY19" fmla="*/ 14935 h 21676"/>
              <a:gd name="connsiteX20" fmla="*/ 12964 w 27963"/>
              <a:gd name="connsiteY20" fmla="*/ 18166 h 21676"/>
              <a:gd name="connsiteX21" fmla="*/ 11068 w 27963"/>
              <a:gd name="connsiteY21" fmla="*/ 21517 h 21676"/>
              <a:gd name="connsiteX22" fmla="*/ 6363 w 27963"/>
              <a:gd name="connsiteY22" fmla="*/ 21517 h 21676"/>
              <a:gd name="connsiteX23" fmla="*/ 48 w 27963"/>
              <a:gd name="connsiteY23" fmla="*/ 21676 h 21676"/>
              <a:gd name="connsiteX24" fmla="*/ 11084 w 27963"/>
              <a:gd name="connsiteY24" fmla="*/ 21591 h 21676"/>
              <a:gd name="connsiteX25" fmla="*/ 17163 w 27963"/>
              <a:gd name="connsiteY25" fmla="*/ 10846 h 21676"/>
              <a:gd name="connsiteX26" fmla="*/ 23237 w 27963"/>
              <a:gd name="connsiteY26" fmla="*/ 21582 h 21676"/>
              <a:gd name="connsiteX27" fmla="*/ 23242 w 27963"/>
              <a:gd name="connsiteY27" fmla="*/ 21600 h 21676"/>
              <a:gd name="connsiteX28" fmla="*/ 27963 w 27963"/>
              <a:gd name="connsiteY28" fmla="*/ 21600 h 21676"/>
              <a:gd name="connsiteX29" fmla="*/ 27963 w 27963"/>
              <a:gd name="connsiteY29" fmla="*/ 21526 h 21676"/>
              <a:gd name="connsiteX30" fmla="*/ 23258 w 27963"/>
              <a:gd name="connsiteY30" fmla="*/ 21526 h 21676"/>
              <a:gd name="connsiteX31" fmla="*/ 21362 w 27963"/>
              <a:gd name="connsiteY31" fmla="*/ 18166 h 21676"/>
              <a:gd name="connsiteX32" fmla="*/ 23184 w 27963"/>
              <a:gd name="connsiteY32" fmla="*/ 14945 h 21676"/>
              <a:gd name="connsiteX33" fmla="*/ 27963 w 27963"/>
              <a:gd name="connsiteY33" fmla="*/ 14945 h 21676"/>
              <a:gd name="connsiteX34" fmla="*/ 27963 w 27963"/>
              <a:gd name="connsiteY34" fmla="*/ 14871 h 21676"/>
              <a:gd name="connsiteX35" fmla="*/ 23169 w 27963"/>
              <a:gd name="connsiteY35" fmla="*/ 14871 h 21676"/>
              <a:gd name="connsiteX36" fmla="*/ 21331 w 27963"/>
              <a:gd name="connsiteY36" fmla="*/ 18120 h 21676"/>
              <a:gd name="connsiteX37" fmla="*/ 17189 w 27963"/>
              <a:gd name="connsiteY37" fmla="*/ 10800 h 21676"/>
              <a:gd name="connsiteX38" fmla="*/ 21331 w 27963"/>
              <a:gd name="connsiteY38" fmla="*/ 3480 h 21676"/>
              <a:gd name="connsiteX39" fmla="*/ 23164 w 27963"/>
              <a:gd name="connsiteY39" fmla="*/ 6720 h 21676"/>
              <a:gd name="connsiteX40" fmla="*/ 23169 w 27963"/>
              <a:gd name="connsiteY40" fmla="*/ 6729 h 21676"/>
              <a:gd name="connsiteX41" fmla="*/ 27963 w 27963"/>
              <a:gd name="connsiteY41" fmla="*/ 6729 h 21676"/>
              <a:gd name="connsiteX42" fmla="*/ 27963 w 27963"/>
              <a:gd name="connsiteY42" fmla="*/ 6655 h 21676"/>
              <a:gd name="connsiteX43" fmla="*/ 23184 w 27963"/>
              <a:gd name="connsiteY43" fmla="*/ 6655 h 21676"/>
              <a:gd name="connsiteX44" fmla="*/ 21362 w 27963"/>
              <a:gd name="connsiteY44" fmla="*/ 3434 h 21676"/>
              <a:gd name="connsiteX45" fmla="*/ 23258 w 27963"/>
              <a:gd name="connsiteY45" fmla="*/ 74 h 21676"/>
              <a:gd name="connsiteX46" fmla="*/ 27963 w 27963"/>
              <a:gd name="connsiteY46" fmla="*/ 74 h 21676"/>
              <a:gd name="connsiteX0" fmla="*/ 27963 w 27963"/>
              <a:gd name="connsiteY0" fmla="*/ 74 h 21676"/>
              <a:gd name="connsiteX1" fmla="*/ 27963 w 27963"/>
              <a:gd name="connsiteY1" fmla="*/ 0 h 21676"/>
              <a:gd name="connsiteX2" fmla="*/ 23242 w 27963"/>
              <a:gd name="connsiteY2" fmla="*/ 0 h 21676"/>
              <a:gd name="connsiteX3" fmla="*/ 17163 w 27963"/>
              <a:gd name="connsiteY3" fmla="*/ 10745 h 21676"/>
              <a:gd name="connsiteX4" fmla="*/ 11089 w 27963"/>
              <a:gd name="connsiteY4" fmla="*/ 9 h 21676"/>
              <a:gd name="connsiteX5" fmla="*/ 11084 w 27963"/>
              <a:gd name="connsiteY5" fmla="*/ 0 h 21676"/>
              <a:gd name="connsiteX6" fmla="*/ 96 w 27963"/>
              <a:gd name="connsiteY6" fmla="*/ 74 h 21676"/>
              <a:gd name="connsiteX7" fmla="*/ 11068 w 27963"/>
              <a:gd name="connsiteY7" fmla="*/ 74 h 21676"/>
              <a:gd name="connsiteX8" fmla="*/ 12964 w 27963"/>
              <a:gd name="connsiteY8" fmla="*/ 3425 h 21676"/>
              <a:gd name="connsiteX9" fmla="*/ 11136 w 27963"/>
              <a:gd name="connsiteY9" fmla="*/ 6655 h 21676"/>
              <a:gd name="connsiteX10" fmla="*/ 0 w 27963"/>
              <a:gd name="connsiteY10" fmla="*/ 6644 h 21676"/>
              <a:gd name="connsiteX11" fmla="*/ 11157 w 27963"/>
              <a:gd name="connsiteY11" fmla="*/ 6729 h 21676"/>
              <a:gd name="connsiteX12" fmla="*/ 12990 w 27963"/>
              <a:gd name="connsiteY12" fmla="*/ 3480 h 21676"/>
              <a:gd name="connsiteX13" fmla="*/ 17132 w 27963"/>
              <a:gd name="connsiteY13" fmla="*/ 10800 h 21676"/>
              <a:gd name="connsiteX14" fmla="*/ 12990 w 27963"/>
              <a:gd name="connsiteY14" fmla="*/ 18111 h 21676"/>
              <a:gd name="connsiteX15" fmla="*/ 11162 w 27963"/>
              <a:gd name="connsiteY15" fmla="*/ 14880 h 21676"/>
              <a:gd name="connsiteX16" fmla="*/ 11157 w 27963"/>
              <a:gd name="connsiteY16" fmla="*/ 14871 h 21676"/>
              <a:gd name="connsiteX17" fmla="*/ 6363 w 27963"/>
              <a:gd name="connsiteY17" fmla="*/ 14871 h 21676"/>
              <a:gd name="connsiteX18" fmla="*/ 48 w 27963"/>
              <a:gd name="connsiteY18" fmla="*/ 14935 h 21676"/>
              <a:gd name="connsiteX19" fmla="*/ 11136 w 27963"/>
              <a:gd name="connsiteY19" fmla="*/ 14935 h 21676"/>
              <a:gd name="connsiteX20" fmla="*/ 12964 w 27963"/>
              <a:gd name="connsiteY20" fmla="*/ 18166 h 21676"/>
              <a:gd name="connsiteX21" fmla="*/ 11068 w 27963"/>
              <a:gd name="connsiteY21" fmla="*/ 21517 h 21676"/>
              <a:gd name="connsiteX22" fmla="*/ 48 w 27963"/>
              <a:gd name="connsiteY22" fmla="*/ 21676 h 21676"/>
              <a:gd name="connsiteX23" fmla="*/ 11084 w 27963"/>
              <a:gd name="connsiteY23" fmla="*/ 21591 h 21676"/>
              <a:gd name="connsiteX24" fmla="*/ 17163 w 27963"/>
              <a:gd name="connsiteY24" fmla="*/ 10846 h 21676"/>
              <a:gd name="connsiteX25" fmla="*/ 23237 w 27963"/>
              <a:gd name="connsiteY25" fmla="*/ 21582 h 21676"/>
              <a:gd name="connsiteX26" fmla="*/ 23242 w 27963"/>
              <a:gd name="connsiteY26" fmla="*/ 21600 h 21676"/>
              <a:gd name="connsiteX27" fmla="*/ 27963 w 27963"/>
              <a:gd name="connsiteY27" fmla="*/ 21600 h 21676"/>
              <a:gd name="connsiteX28" fmla="*/ 27963 w 27963"/>
              <a:gd name="connsiteY28" fmla="*/ 21526 h 21676"/>
              <a:gd name="connsiteX29" fmla="*/ 23258 w 27963"/>
              <a:gd name="connsiteY29" fmla="*/ 21526 h 21676"/>
              <a:gd name="connsiteX30" fmla="*/ 21362 w 27963"/>
              <a:gd name="connsiteY30" fmla="*/ 18166 h 21676"/>
              <a:gd name="connsiteX31" fmla="*/ 23184 w 27963"/>
              <a:gd name="connsiteY31" fmla="*/ 14945 h 21676"/>
              <a:gd name="connsiteX32" fmla="*/ 27963 w 27963"/>
              <a:gd name="connsiteY32" fmla="*/ 14945 h 21676"/>
              <a:gd name="connsiteX33" fmla="*/ 27963 w 27963"/>
              <a:gd name="connsiteY33" fmla="*/ 14871 h 21676"/>
              <a:gd name="connsiteX34" fmla="*/ 23169 w 27963"/>
              <a:gd name="connsiteY34" fmla="*/ 14871 h 21676"/>
              <a:gd name="connsiteX35" fmla="*/ 21331 w 27963"/>
              <a:gd name="connsiteY35" fmla="*/ 18120 h 21676"/>
              <a:gd name="connsiteX36" fmla="*/ 17189 w 27963"/>
              <a:gd name="connsiteY36" fmla="*/ 10800 h 21676"/>
              <a:gd name="connsiteX37" fmla="*/ 21331 w 27963"/>
              <a:gd name="connsiteY37" fmla="*/ 3480 h 21676"/>
              <a:gd name="connsiteX38" fmla="*/ 23164 w 27963"/>
              <a:gd name="connsiteY38" fmla="*/ 6720 h 21676"/>
              <a:gd name="connsiteX39" fmla="*/ 23169 w 27963"/>
              <a:gd name="connsiteY39" fmla="*/ 6729 h 21676"/>
              <a:gd name="connsiteX40" fmla="*/ 27963 w 27963"/>
              <a:gd name="connsiteY40" fmla="*/ 6729 h 21676"/>
              <a:gd name="connsiteX41" fmla="*/ 27963 w 27963"/>
              <a:gd name="connsiteY41" fmla="*/ 6655 h 21676"/>
              <a:gd name="connsiteX42" fmla="*/ 23184 w 27963"/>
              <a:gd name="connsiteY42" fmla="*/ 6655 h 21676"/>
              <a:gd name="connsiteX43" fmla="*/ 21362 w 27963"/>
              <a:gd name="connsiteY43" fmla="*/ 3434 h 21676"/>
              <a:gd name="connsiteX44" fmla="*/ 23258 w 27963"/>
              <a:gd name="connsiteY44" fmla="*/ 74 h 21676"/>
              <a:gd name="connsiteX45" fmla="*/ 27963 w 27963"/>
              <a:gd name="connsiteY45" fmla="*/ 74 h 21676"/>
              <a:gd name="connsiteX0" fmla="*/ 27963 w 27963"/>
              <a:gd name="connsiteY0" fmla="*/ 74 h 21676"/>
              <a:gd name="connsiteX1" fmla="*/ 27963 w 27963"/>
              <a:gd name="connsiteY1" fmla="*/ 0 h 21676"/>
              <a:gd name="connsiteX2" fmla="*/ 23242 w 27963"/>
              <a:gd name="connsiteY2" fmla="*/ 0 h 21676"/>
              <a:gd name="connsiteX3" fmla="*/ 17163 w 27963"/>
              <a:gd name="connsiteY3" fmla="*/ 10745 h 21676"/>
              <a:gd name="connsiteX4" fmla="*/ 11089 w 27963"/>
              <a:gd name="connsiteY4" fmla="*/ 9 h 21676"/>
              <a:gd name="connsiteX5" fmla="*/ 11084 w 27963"/>
              <a:gd name="connsiteY5" fmla="*/ 0 h 21676"/>
              <a:gd name="connsiteX6" fmla="*/ 96 w 27963"/>
              <a:gd name="connsiteY6" fmla="*/ 74 h 21676"/>
              <a:gd name="connsiteX7" fmla="*/ 11068 w 27963"/>
              <a:gd name="connsiteY7" fmla="*/ 74 h 21676"/>
              <a:gd name="connsiteX8" fmla="*/ 12964 w 27963"/>
              <a:gd name="connsiteY8" fmla="*/ 3425 h 21676"/>
              <a:gd name="connsiteX9" fmla="*/ 11136 w 27963"/>
              <a:gd name="connsiteY9" fmla="*/ 6655 h 21676"/>
              <a:gd name="connsiteX10" fmla="*/ 0 w 27963"/>
              <a:gd name="connsiteY10" fmla="*/ 6644 h 21676"/>
              <a:gd name="connsiteX11" fmla="*/ 11157 w 27963"/>
              <a:gd name="connsiteY11" fmla="*/ 6729 h 21676"/>
              <a:gd name="connsiteX12" fmla="*/ 12990 w 27963"/>
              <a:gd name="connsiteY12" fmla="*/ 3480 h 21676"/>
              <a:gd name="connsiteX13" fmla="*/ 17132 w 27963"/>
              <a:gd name="connsiteY13" fmla="*/ 10800 h 21676"/>
              <a:gd name="connsiteX14" fmla="*/ 12990 w 27963"/>
              <a:gd name="connsiteY14" fmla="*/ 18111 h 21676"/>
              <a:gd name="connsiteX15" fmla="*/ 11162 w 27963"/>
              <a:gd name="connsiteY15" fmla="*/ 14880 h 21676"/>
              <a:gd name="connsiteX16" fmla="*/ 11157 w 27963"/>
              <a:gd name="connsiteY16" fmla="*/ 14871 h 21676"/>
              <a:gd name="connsiteX17" fmla="*/ 48 w 27963"/>
              <a:gd name="connsiteY17" fmla="*/ 14935 h 21676"/>
              <a:gd name="connsiteX18" fmla="*/ 11136 w 27963"/>
              <a:gd name="connsiteY18" fmla="*/ 14935 h 21676"/>
              <a:gd name="connsiteX19" fmla="*/ 12964 w 27963"/>
              <a:gd name="connsiteY19" fmla="*/ 18166 h 21676"/>
              <a:gd name="connsiteX20" fmla="*/ 11068 w 27963"/>
              <a:gd name="connsiteY20" fmla="*/ 21517 h 21676"/>
              <a:gd name="connsiteX21" fmla="*/ 48 w 27963"/>
              <a:gd name="connsiteY21" fmla="*/ 21676 h 21676"/>
              <a:gd name="connsiteX22" fmla="*/ 11084 w 27963"/>
              <a:gd name="connsiteY22" fmla="*/ 21591 h 21676"/>
              <a:gd name="connsiteX23" fmla="*/ 17163 w 27963"/>
              <a:gd name="connsiteY23" fmla="*/ 10846 h 21676"/>
              <a:gd name="connsiteX24" fmla="*/ 23237 w 27963"/>
              <a:gd name="connsiteY24" fmla="*/ 21582 h 21676"/>
              <a:gd name="connsiteX25" fmla="*/ 23242 w 27963"/>
              <a:gd name="connsiteY25" fmla="*/ 21600 h 21676"/>
              <a:gd name="connsiteX26" fmla="*/ 27963 w 27963"/>
              <a:gd name="connsiteY26" fmla="*/ 21600 h 21676"/>
              <a:gd name="connsiteX27" fmla="*/ 27963 w 27963"/>
              <a:gd name="connsiteY27" fmla="*/ 21526 h 21676"/>
              <a:gd name="connsiteX28" fmla="*/ 23258 w 27963"/>
              <a:gd name="connsiteY28" fmla="*/ 21526 h 21676"/>
              <a:gd name="connsiteX29" fmla="*/ 21362 w 27963"/>
              <a:gd name="connsiteY29" fmla="*/ 18166 h 21676"/>
              <a:gd name="connsiteX30" fmla="*/ 23184 w 27963"/>
              <a:gd name="connsiteY30" fmla="*/ 14945 h 21676"/>
              <a:gd name="connsiteX31" fmla="*/ 27963 w 27963"/>
              <a:gd name="connsiteY31" fmla="*/ 14945 h 21676"/>
              <a:gd name="connsiteX32" fmla="*/ 27963 w 27963"/>
              <a:gd name="connsiteY32" fmla="*/ 14871 h 21676"/>
              <a:gd name="connsiteX33" fmla="*/ 23169 w 27963"/>
              <a:gd name="connsiteY33" fmla="*/ 14871 h 21676"/>
              <a:gd name="connsiteX34" fmla="*/ 21331 w 27963"/>
              <a:gd name="connsiteY34" fmla="*/ 18120 h 21676"/>
              <a:gd name="connsiteX35" fmla="*/ 17189 w 27963"/>
              <a:gd name="connsiteY35" fmla="*/ 10800 h 21676"/>
              <a:gd name="connsiteX36" fmla="*/ 21331 w 27963"/>
              <a:gd name="connsiteY36" fmla="*/ 3480 h 21676"/>
              <a:gd name="connsiteX37" fmla="*/ 23164 w 27963"/>
              <a:gd name="connsiteY37" fmla="*/ 6720 h 21676"/>
              <a:gd name="connsiteX38" fmla="*/ 23169 w 27963"/>
              <a:gd name="connsiteY38" fmla="*/ 6729 h 21676"/>
              <a:gd name="connsiteX39" fmla="*/ 27963 w 27963"/>
              <a:gd name="connsiteY39" fmla="*/ 6729 h 21676"/>
              <a:gd name="connsiteX40" fmla="*/ 27963 w 27963"/>
              <a:gd name="connsiteY40" fmla="*/ 6655 h 21676"/>
              <a:gd name="connsiteX41" fmla="*/ 23184 w 27963"/>
              <a:gd name="connsiteY41" fmla="*/ 6655 h 21676"/>
              <a:gd name="connsiteX42" fmla="*/ 21362 w 27963"/>
              <a:gd name="connsiteY42" fmla="*/ 3434 h 21676"/>
              <a:gd name="connsiteX43" fmla="*/ 23258 w 27963"/>
              <a:gd name="connsiteY43" fmla="*/ 74 h 21676"/>
              <a:gd name="connsiteX44" fmla="*/ 27963 w 27963"/>
              <a:gd name="connsiteY44" fmla="*/ 74 h 21676"/>
              <a:gd name="connsiteX0" fmla="*/ 34326 w 34326"/>
              <a:gd name="connsiteY0" fmla="*/ 74 h 21676"/>
              <a:gd name="connsiteX1" fmla="*/ 27963 w 34326"/>
              <a:gd name="connsiteY1" fmla="*/ 0 h 21676"/>
              <a:gd name="connsiteX2" fmla="*/ 23242 w 34326"/>
              <a:gd name="connsiteY2" fmla="*/ 0 h 21676"/>
              <a:gd name="connsiteX3" fmla="*/ 17163 w 34326"/>
              <a:gd name="connsiteY3" fmla="*/ 10745 h 21676"/>
              <a:gd name="connsiteX4" fmla="*/ 11089 w 34326"/>
              <a:gd name="connsiteY4" fmla="*/ 9 h 21676"/>
              <a:gd name="connsiteX5" fmla="*/ 11084 w 34326"/>
              <a:gd name="connsiteY5" fmla="*/ 0 h 21676"/>
              <a:gd name="connsiteX6" fmla="*/ 96 w 34326"/>
              <a:gd name="connsiteY6" fmla="*/ 74 h 21676"/>
              <a:gd name="connsiteX7" fmla="*/ 11068 w 34326"/>
              <a:gd name="connsiteY7" fmla="*/ 74 h 21676"/>
              <a:gd name="connsiteX8" fmla="*/ 12964 w 34326"/>
              <a:gd name="connsiteY8" fmla="*/ 3425 h 21676"/>
              <a:gd name="connsiteX9" fmla="*/ 11136 w 34326"/>
              <a:gd name="connsiteY9" fmla="*/ 6655 h 21676"/>
              <a:gd name="connsiteX10" fmla="*/ 0 w 34326"/>
              <a:gd name="connsiteY10" fmla="*/ 6644 h 21676"/>
              <a:gd name="connsiteX11" fmla="*/ 11157 w 34326"/>
              <a:gd name="connsiteY11" fmla="*/ 6729 h 21676"/>
              <a:gd name="connsiteX12" fmla="*/ 12990 w 34326"/>
              <a:gd name="connsiteY12" fmla="*/ 3480 h 21676"/>
              <a:gd name="connsiteX13" fmla="*/ 17132 w 34326"/>
              <a:gd name="connsiteY13" fmla="*/ 10800 h 21676"/>
              <a:gd name="connsiteX14" fmla="*/ 12990 w 34326"/>
              <a:gd name="connsiteY14" fmla="*/ 18111 h 21676"/>
              <a:gd name="connsiteX15" fmla="*/ 11162 w 34326"/>
              <a:gd name="connsiteY15" fmla="*/ 14880 h 21676"/>
              <a:gd name="connsiteX16" fmla="*/ 11157 w 34326"/>
              <a:gd name="connsiteY16" fmla="*/ 14871 h 21676"/>
              <a:gd name="connsiteX17" fmla="*/ 48 w 34326"/>
              <a:gd name="connsiteY17" fmla="*/ 14935 h 21676"/>
              <a:gd name="connsiteX18" fmla="*/ 11136 w 34326"/>
              <a:gd name="connsiteY18" fmla="*/ 14935 h 21676"/>
              <a:gd name="connsiteX19" fmla="*/ 12964 w 34326"/>
              <a:gd name="connsiteY19" fmla="*/ 18166 h 21676"/>
              <a:gd name="connsiteX20" fmla="*/ 11068 w 34326"/>
              <a:gd name="connsiteY20" fmla="*/ 21517 h 21676"/>
              <a:gd name="connsiteX21" fmla="*/ 48 w 34326"/>
              <a:gd name="connsiteY21" fmla="*/ 21676 h 21676"/>
              <a:gd name="connsiteX22" fmla="*/ 11084 w 34326"/>
              <a:gd name="connsiteY22" fmla="*/ 21591 h 21676"/>
              <a:gd name="connsiteX23" fmla="*/ 17163 w 34326"/>
              <a:gd name="connsiteY23" fmla="*/ 10846 h 21676"/>
              <a:gd name="connsiteX24" fmla="*/ 23237 w 34326"/>
              <a:gd name="connsiteY24" fmla="*/ 21582 h 21676"/>
              <a:gd name="connsiteX25" fmla="*/ 23242 w 34326"/>
              <a:gd name="connsiteY25" fmla="*/ 21600 h 21676"/>
              <a:gd name="connsiteX26" fmla="*/ 27963 w 34326"/>
              <a:gd name="connsiteY26" fmla="*/ 21600 h 21676"/>
              <a:gd name="connsiteX27" fmla="*/ 27963 w 34326"/>
              <a:gd name="connsiteY27" fmla="*/ 21526 h 21676"/>
              <a:gd name="connsiteX28" fmla="*/ 23258 w 34326"/>
              <a:gd name="connsiteY28" fmla="*/ 21526 h 21676"/>
              <a:gd name="connsiteX29" fmla="*/ 21362 w 34326"/>
              <a:gd name="connsiteY29" fmla="*/ 18166 h 21676"/>
              <a:gd name="connsiteX30" fmla="*/ 23184 w 34326"/>
              <a:gd name="connsiteY30" fmla="*/ 14945 h 21676"/>
              <a:gd name="connsiteX31" fmla="*/ 27963 w 34326"/>
              <a:gd name="connsiteY31" fmla="*/ 14945 h 21676"/>
              <a:gd name="connsiteX32" fmla="*/ 27963 w 34326"/>
              <a:gd name="connsiteY32" fmla="*/ 14871 h 21676"/>
              <a:gd name="connsiteX33" fmla="*/ 23169 w 34326"/>
              <a:gd name="connsiteY33" fmla="*/ 14871 h 21676"/>
              <a:gd name="connsiteX34" fmla="*/ 21331 w 34326"/>
              <a:gd name="connsiteY34" fmla="*/ 18120 h 21676"/>
              <a:gd name="connsiteX35" fmla="*/ 17189 w 34326"/>
              <a:gd name="connsiteY35" fmla="*/ 10800 h 21676"/>
              <a:gd name="connsiteX36" fmla="*/ 21331 w 34326"/>
              <a:gd name="connsiteY36" fmla="*/ 3480 h 21676"/>
              <a:gd name="connsiteX37" fmla="*/ 23164 w 34326"/>
              <a:gd name="connsiteY37" fmla="*/ 6720 h 21676"/>
              <a:gd name="connsiteX38" fmla="*/ 23169 w 34326"/>
              <a:gd name="connsiteY38" fmla="*/ 6729 h 21676"/>
              <a:gd name="connsiteX39" fmla="*/ 27963 w 34326"/>
              <a:gd name="connsiteY39" fmla="*/ 6729 h 21676"/>
              <a:gd name="connsiteX40" fmla="*/ 27963 w 34326"/>
              <a:gd name="connsiteY40" fmla="*/ 6655 h 21676"/>
              <a:gd name="connsiteX41" fmla="*/ 23184 w 34326"/>
              <a:gd name="connsiteY41" fmla="*/ 6655 h 21676"/>
              <a:gd name="connsiteX42" fmla="*/ 21362 w 34326"/>
              <a:gd name="connsiteY42" fmla="*/ 3434 h 21676"/>
              <a:gd name="connsiteX43" fmla="*/ 23258 w 34326"/>
              <a:gd name="connsiteY43" fmla="*/ 74 h 21676"/>
              <a:gd name="connsiteX44" fmla="*/ 34326 w 34326"/>
              <a:gd name="connsiteY44" fmla="*/ 74 h 21676"/>
              <a:gd name="connsiteX0" fmla="*/ 34326 w 34517"/>
              <a:gd name="connsiteY0" fmla="*/ 74 h 21676"/>
              <a:gd name="connsiteX1" fmla="*/ 27963 w 34517"/>
              <a:gd name="connsiteY1" fmla="*/ 0 h 21676"/>
              <a:gd name="connsiteX2" fmla="*/ 23242 w 34517"/>
              <a:gd name="connsiteY2" fmla="*/ 0 h 21676"/>
              <a:gd name="connsiteX3" fmla="*/ 17163 w 34517"/>
              <a:gd name="connsiteY3" fmla="*/ 10745 h 21676"/>
              <a:gd name="connsiteX4" fmla="*/ 11089 w 34517"/>
              <a:gd name="connsiteY4" fmla="*/ 9 h 21676"/>
              <a:gd name="connsiteX5" fmla="*/ 11084 w 34517"/>
              <a:gd name="connsiteY5" fmla="*/ 0 h 21676"/>
              <a:gd name="connsiteX6" fmla="*/ 96 w 34517"/>
              <a:gd name="connsiteY6" fmla="*/ 74 h 21676"/>
              <a:gd name="connsiteX7" fmla="*/ 11068 w 34517"/>
              <a:gd name="connsiteY7" fmla="*/ 74 h 21676"/>
              <a:gd name="connsiteX8" fmla="*/ 12964 w 34517"/>
              <a:gd name="connsiteY8" fmla="*/ 3425 h 21676"/>
              <a:gd name="connsiteX9" fmla="*/ 11136 w 34517"/>
              <a:gd name="connsiteY9" fmla="*/ 6655 h 21676"/>
              <a:gd name="connsiteX10" fmla="*/ 0 w 34517"/>
              <a:gd name="connsiteY10" fmla="*/ 6644 h 21676"/>
              <a:gd name="connsiteX11" fmla="*/ 11157 w 34517"/>
              <a:gd name="connsiteY11" fmla="*/ 6729 h 21676"/>
              <a:gd name="connsiteX12" fmla="*/ 12990 w 34517"/>
              <a:gd name="connsiteY12" fmla="*/ 3480 h 21676"/>
              <a:gd name="connsiteX13" fmla="*/ 17132 w 34517"/>
              <a:gd name="connsiteY13" fmla="*/ 10800 h 21676"/>
              <a:gd name="connsiteX14" fmla="*/ 12990 w 34517"/>
              <a:gd name="connsiteY14" fmla="*/ 18111 h 21676"/>
              <a:gd name="connsiteX15" fmla="*/ 11162 w 34517"/>
              <a:gd name="connsiteY15" fmla="*/ 14880 h 21676"/>
              <a:gd name="connsiteX16" fmla="*/ 11157 w 34517"/>
              <a:gd name="connsiteY16" fmla="*/ 14871 h 21676"/>
              <a:gd name="connsiteX17" fmla="*/ 48 w 34517"/>
              <a:gd name="connsiteY17" fmla="*/ 14935 h 21676"/>
              <a:gd name="connsiteX18" fmla="*/ 11136 w 34517"/>
              <a:gd name="connsiteY18" fmla="*/ 14935 h 21676"/>
              <a:gd name="connsiteX19" fmla="*/ 12964 w 34517"/>
              <a:gd name="connsiteY19" fmla="*/ 18166 h 21676"/>
              <a:gd name="connsiteX20" fmla="*/ 11068 w 34517"/>
              <a:gd name="connsiteY20" fmla="*/ 21517 h 21676"/>
              <a:gd name="connsiteX21" fmla="*/ 48 w 34517"/>
              <a:gd name="connsiteY21" fmla="*/ 21676 h 21676"/>
              <a:gd name="connsiteX22" fmla="*/ 11084 w 34517"/>
              <a:gd name="connsiteY22" fmla="*/ 21591 h 21676"/>
              <a:gd name="connsiteX23" fmla="*/ 17163 w 34517"/>
              <a:gd name="connsiteY23" fmla="*/ 10846 h 21676"/>
              <a:gd name="connsiteX24" fmla="*/ 23237 w 34517"/>
              <a:gd name="connsiteY24" fmla="*/ 21582 h 21676"/>
              <a:gd name="connsiteX25" fmla="*/ 23242 w 34517"/>
              <a:gd name="connsiteY25" fmla="*/ 21600 h 21676"/>
              <a:gd name="connsiteX26" fmla="*/ 27963 w 34517"/>
              <a:gd name="connsiteY26" fmla="*/ 21600 h 21676"/>
              <a:gd name="connsiteX27" fmla="*/ 27963 w 34517"/>
              <a:gd name="connsiteY27" fmla="*/ 21526 h 21676"/>
              <a:gd name="connsiteX28" fmla="*/ 23258 w 34517"/>
              <a:gd name="connsiteY28" fmla="*/ 21526 h 21676"/>
              <a:gd name="connsiteX29" fmla="*/ 21362 w 34517"/>
              <a:gd name="connsiteY29" fmla="*/ 18166 h 21676"/>
              <a:gd name="connsiteX30" fmla="*/ 23184 w 34517"/>
              <a:gd name="connsiteY30" fmla="*/ 14945 h 21676"/>
              <a:gd name="connsiteX31" fmla="*/ 27963 w 34517"/>
              <a:gd name="connsiteY31" fmla="*/ 14945 h 21676"/>
              <a:gd name="connsiteX32" fmla="*/ 27963 w 34517"/>
              <a:gd name="connsiteY32" fmla="*/ 14871 h 21676"/>
              <a:gd name="connsiteX33" fmla="*/ 23169 w 34517"/>
              <a:gd name="connsiteY33" fmla="*/ 14871 h 21676"/>
              <a:gd name="connsiteX34" fmla="*/ 21331 w 34517"/>
              <a:gd name="connsiteY34" fmla="*/ 18120 h 21676"/>
              <a:gd name="connsiteX35" fmla="*/ 17189 w 34517"/>
              <a:gd name="connsiteY35" fmla="*/ 10800 h 21676"/>
              <a:gd name="connsiteX36" fmla="*/ 21331 w 34517"/>
              <a:gd name="connsiteY36" fmla="*/ 3480 h 21676"/>
              <a:gd name="connsiteX37" fmla="*/ 23164 w 34517"/>
              <a:gd name="connsiteY37" fmla="*/ 6720 h 21676"/>
              <a:gd name="connsiteX38" fmla="*/ 23169 w 34517"/>
              <a:gd name="connsiteY38" fmla="*/ 6729 h 21676"/>
              <a:gd name="connsiteX39" fmla="*/ 27963 w 34517"/>
              <a:gd name="connsiteY39" fmla="*/ 6729 h 21676"/>
              <a:gd name="connsiteX40" fmla="*/ 34517 w 34517"/>
              <a:gd name="connsiteY40" fmla="*/ 6570 h 21676"/>
              <a:gd name="connsiteX41" fmla="*/ 23184 w 34517"/>
              <a:gd name="connsiteY41" fmla="*/ 6655 h 21676"/>
              <a:gd name="connsiteX42" fmla="*/ 21362 w 34517"/>
              <a:gd name="connsiteY42" fmla="*/ 3434 h 21676"/>
              <a:gd name="connsiteX43" fmla="*/ 23258 w 34517"/>
              <a:gd name="connsiteY43" fmla="*/ 74 h 21676"/>
              <a:gd name="connsiteX44" fmla="*/ 34326 w 34517"/>
              <a:gd name="connsiteY44" fmla="*/ 74 h 21676"/>
              <a:gd name="connsiteX0" fmla="*/ 34326 w 34517"/>
              <a:gd name="connsiteY0" fmla="*/ 74 h 21676"/>
              <a:gd name="connsiteX1" fmla="*/ 27963 w 34517"/>
              <a:gd name="connsiteY1" fmla="*/ 0 h 21676"/>
              <a:gd name="connsiteX2" fmla="*/ 23242 w 34517"/>
              <a:gd name="connsiteY2" fmla="*/ 0 h 21676"/>
              <a:gd name="connsiteX3" fmla="*/ 17163 w 34517"/>
              <a:gd name="connsiteY3" fmla="*/ 10745 h 21676"/>
              <a:gd name="connsiteX4" fmla="*/ 11089 w 34517"/>
              <a:gd name="connsiteY4" fmla="*/ 9 h 21676"/>
              <a:gd name="connsiteX5" fmla="*/ 11084 w 34517"/>
              <a:gd name="connsiteY5" fmla="*/ 0 h 21676"/>
              <a:gd name="connsiteX6" fmla="*/ 96 w 34517"/>
              <a:gd name="connsiteY6" fmla="*/ 74 h 21676"/>
              <a:gd name="connsiteX7" fmla="*/ 11068 w 34517"/>
              <a:gd name="connsiteY7" fmla="*/ 74 h 21676"/>
              <a:gd name="connsiteX8" fmla="*/ 12964 w 34517"/>
              <a:gd name="connsiteY8" fmla="*/ 3425 h 21676"/>
              <a:gd name="connsiteX9" fmla="*/ 11136 w 34517"/>
              <a:gd name="connsiteY9" fmla="*/ 6655 h 21676"/>
              <a:gd name="connsiteX10" fmla="*/ 0 w 34517"/>
              <a:gd name="connsiteY10" fmla="*/ 6644 h 21676"/>
              <a:gd name="connsiteX11" fmla="*/ 11157 w 34517"/>
              <a:gd name="connsiteY11" fmla="*/ 6729 h 21676"/>
              <a:gd name="connsiteX12" fmla="*/ 12990 w 34517"/>
              <a:gd name="connsiteY12" fmla="*/ 3480 h 21676"/>
              <a:gd name="connsiteX13" fmla="*/ 17132 w 34517"/>
              <a:gd name="connsiteY13" fmla="*/ 10800 h 21676"/>
              <a:gd name="connsiteX14" fmla="*/ 12990 w 34517"/>
              <a:gd name="connsiteY14" fmla="*/ 18111 h 21676"/>
              <a:gd name="connsiteX15" fmla="*/ 11162 w 34517"/>
              <a:gd name="connsiteY15" fmla="*/ 14880 h 21676"/>
              <a:gd name="connsiteX16" fmla="*/ 11157 w 34517"/>
              <a:gd name="connsiteY16" fmla="*/ 14871 h 21676"/>
              <a:gd name="connsiteX17" fmla="*/ 48 w 34517"/>
              <a:gd name="connsiteY17" fmla="*/ 14935 h 21676"/>
              <a:gd name="connsiteX18" fmla="*/ 11136 w 34517"/>
              <a:gd name="connsiteY18" fmla="*/ 14935 h 21676"/>
              <a:gd name="connsiteX19" fmla="*/ 12964 w 34517"/>
              <a:gd name="connsiteY19" fmla="*/ 18166 h 21676"/>
              <a:gd name="connsiteX20" fmla="*/ 11068 w 34517"/>
              <a:gd name="connsiteY20" fmla="*/ 21517 h 21676"/>
              <a:gd name="connsiteX21" fmla="*/ 48 w 34517"/>
              <a:gd name="connsiteY21" fmla="*/ 21676 h 21676"/>
              <a:gd name="connsiteX22" fmla="*/ 11084 w 34517"/>
              <a:gd name="connsiteY22" fmla="*/ 21591 h 21676"/>
              <a:gd name="connsiteX23" fmla="*/ 17163 w 34517"/>
              <a:gd name="connsiteY23" fmla="*/ 10846 h 21676"/>
              <a:gd name="connsiteX24" fmla="*/ 23237 w 34517"/>
              <a:gd name="connsiteY24" fmla="*/ 21582 h 21676"/>
              <a:gd name="connsiteX25" fmla="*/ 23242 w 34517"/>
              <a:gd name="connsiteY25" fmla="*/ 21600 h 21676"/>
              <a:gd name="connsiteX26" fmla="*/ 27963 w 34517"/>
              <a:gd name="connsiteY26" fmla="*/ 21600 h 21676"/>
              <a:gd name="connsiteX27" fmla="*/ 27963 w 34517"/>
              <a:gd name="connsiteY27" fmla="*/ 21526 h 21676"/>
              <a:gd name="connsiteX28" fmla="*/ 23258 w 34517"/>
              <a:gd name="connsiteY28" fmla="*/ 21526 h 21676"/>
              <a:gd name="connsiteX29" fmla="*/ 21362 w 34517"/>
              <a:gd name="connsiteY29" fmla="*/ 18166 h 21676"/>
              <a:gd name="connsiteX30" fmla="*/ 23184 w 34517"/>
              <a:gd name="connsiteY30" fmla="*/ 14945 h 21676"/>
              <a:gd name="connsiteX31" fmla="*/ 27963 w 34517"/>
              <a:gd name="connsiteY31" fmla="*/ 14945 h 21676"/>
              <a:gd name="connsiteX32" fmla="*/ 27963 w 34517"/>
              <a:gd name="connsiteY32" fmla="*/ 14871 h 21676"/>
              <a:gd name="connsiteX33" fmla="*/ 23169 w 34517"/>
              <a:gd name="connsiteY33" fmla="*/ 14871 h 21676"/>
              <a:gd name="connsiteX34" fmla="*/ 21331 w 34517"/>
              <a:gd name="connsiteY34" fmla="*/ 18120 h 21676"/>
              <a:gd name="connsiteX35" fmla="*/ 17189 w 34517"/>
              <a:gd name="connsiteY35" fmla="*/ 10800 h 21676"/>
              <a:gd name="connsiteX36" fmla="*/ 21331 w 34517"/>
              <a:gd name="connsiteY36" fmla="*/ 3480 h 21676"/>
              <a:gd name="connsiteX37" fmla="*/ 23164 w 34517"/>
              <a:gd name="connsiteY37" fmla="*/ 6720 h 21676"/>
              <a:gd name="connsiteX38" fmla="*/ 23169 w 34517"/>
              <a:gd name="connsiteY38" fmla="*/ 6729 h 21676"/>
              <a:gd name="connsiteX39" fmla="*/ 34517 w 34517"/>
              <a:gd name="connsiteY39" fmla="*/ 6570 h 21676"/>
              <a:gd name="connsiteX40" fmla="*/ 23184 w 34517"/>
              <a:gd name="connsiteY40" fmla="*/ 6655 h 21676"/>
              <a:gd name="connsiteX41" fmla="*/ 21362 w 34517"/>
              <a:gd name="connsiteY41" fmla="*/ 3434 h 21676"/>
              <a:gd name="connsiteX42" fmla="*/ 23258 w 34517"/>
              <a:gd name="connsiteY42" fmla="*/ 74 h 21676"/>
              <a:gd name="connsiteX43" fmla="*/ 34326 w 34517"/>
              <a:gd name="connsiteY43" fmla="*/ 74 h 21676"/>
              <a:gd name="connsiteX0" fmla="*/ 34326 w 34469"/>
              <a:gd name="connsiteY0" fmla="*/ 74 h 21676"/>
              <a:gd name="connsiteX1" fmla="*/ 27963 w 34469"/>
              <a:gd name="connsiteY1" fmla="*/ 0 h 21676"/>
              <a:gd name="connsiteX2" fmla="*/ 23242 w 34469"/>
              <a:gd name="connsiteY2" fmla="*/ 0 h 21676"/>
              <a:gd name="connsiteX3" fmla="*/ 17163 w 34469"/>
              <a:gd name="connsiteY3" fmla="*/ 10745 h 21676"/>
              <a:gd name="connsiteX4" fmla="*/ 11089 w 34469"/>
              <a:gd name="connsiteY4" fmla="*/ 9 h 21676"/>
              <a:gd name="connsiteX5" fmla="*/ 11084 w 34469"/>
              <a:gd name="connsiteY5" fmla="*/ 0 h 21676"/>
              <a:gd name="connsiteX6" fmla="*/ 96 w 34469"/>
              <a:gd name="connsiteY6" fmla="*/ 74 h 21676"/>
              <a:gd name="connsiteX7" fmla="*/ 11068 w 34469"/>
              <a:gd name="connsiteY7" fmla="*/ 74 h 21676"/>
              <a:gd name="connsiteX8" fmla="*/ 12964 w 34469"/>
              <a:gd name="connsiteY8" fmla="*/ 3425 h 21676"/>
              <a:gd name="connsiteX9" fmla="*/ 11136 w 34469"/>
              <a:gd name="connsiteY9" fmla="*/ 6655 h 21676"/>
              <a:gd name="connsiteX10" fmla="*/ 0 w 34469"/>
              <a:gd name="connsiteY10" fmla="*/ 6644 h 21676"/>
              <a:gd name="connsiteX11" fmla="*/ 11157 w 34469"/>
              <a:gd name="connsiteY11" fmla="*/ 6729 h 21676"/>
              <a:gd name="connsiteX12" fmla="*/ 12990 w 34469"/>
              <a:gd name="connsiteY12" fmla="*/ 3480 h 21676"/>
              <a:gd name="connsiteX13" fmla="*/ 17132 w 34469"/>
              <a:gd name="connsiteY13" fmla="*/ 10800 h 21676"/>
              <a:gd name="connsiteX14" fmla="*/ 12990 w 34469"/>
              <a:gd name="connsiteY14" fmla="*/ 18111 h 21676"/>
              <a:gd name="connsiteX15" fmla="*/ 11162 w 34469"/>
              <a:gd name="connsiteY15" fmla="*/ 14880 h 21676"/>
              <a:gd name="connsiteX16" fmla="*/ 11157 w 34469"/>
              <a:gd name="connsiteY16" fmla="*/ 14871 h 21676"/>
              <a:gd name="connsiteX17" fmla="*/ 48 w 34469"/>
              <a:gd name="connsiteY17" fmla="*/ 14935 h 21676"/>
              <a:gd name="connsiteX18" fmla="*/ 11136 w 34469"/>
              <a:gd name="connsiteY18" fmla="*/ 14935 h 21676"/>
              <a:gd name="connsiteX19" fmla="*/ 12964 w 34469"/>
              <a:gd name="connsiteY19" fmla="*/ 18166 h 21676"/>
              <a:gd name="connsiteX20" fmla="*/ 11068 w 34469"/>
              <a:gd name="connsiteY20" fmla="*/ 21517 h 21676"/>
              <a:gd name="connsiteX21" fmla="*/ 48 w 34469"/>
              <a:gd name="connsiteY21" fmla="*/ 21676 h 21676"/>
              <a:gd name="connsiteX22" fmla="*/ 11084 w 34469"/>
              <a:gd name="connsiteY22" fmla="*/ 21591 h 21676"/>
              <a:gd name="connsiteX23" fmla="*/ 17163 w 34469"/>
              <a:gd name="connsiteY23" fmla="*/ 10846 h 21676"/>
              <a:gd name="connsiteX24" fmla="*/ 23237 w 34469"/>
              <a:gd name="connsiteY24" fmla="*/ 21582 h 21676"/>
              <a:gd name="connsiteX25" fmla="*/ 23242 w 34469"/>
              <a:gd name="connsiteY25" fmla="*/ 21600 h 21676"/>
              <a:gd name="connsiteX26" fmla="*/ 27963 w 34469"/>
              <a:gd name="connsiteY26" fmla="*/ 21600 h 21676"/>
              <a:gd name="connsiteX27" fmla="*/ 27963 w 34469"/>
              <a:gd name="connsiteY27" fmla="*/ 21526 h 21676"/>
              <a:gd name="connsiteX28" fmla="*/ 23258 w 34469"/>
              <a:gd name="connsiteY28" fmla="*/ 21526 h 21676"/>
              <a:gd name="connsiteX29" fmla="*/ 21362 w 34469"/>
              <a:gd name="connsiteY29" fmla="*/ 18166 h 21676"/>
              <a:gd name="connsiteX30" fmla="*/ 23184 w 34469"/>
              <a:gd name="connsiteY30" fmla="*/ 14945 h 21676"/>
              <a:gd name="connsiteX31" fmla="*/ 27963 w 34469"/>
              <a:gd name="connsiteY31" fmla="*/ 14945 h 21676"/>
              <a:gd name="connsiteX32" fmla="*/ 27963 w 34469"/>
              <a:gd name="connsiteY32" fmla="*/ 14871 h 21676"/>
              <a:gd name="connsiteX33" fmla="*/ 23169 w 34469"/>
              <a:gd name="connsiteY33" fmla="*/ 14871 h 21676"/>
              <a:gd name="connsiteX34" fmla="*/ 21331 w 34469"/>
              <a:gd name="connsiteY34" fmla="*/ 18120 h 21676"/>
              <a:gd name="connsiteX35" fmla="*/ 17189 w 34469"/>
              <a:gd name="connsiteY35" fmla="*/ 10800 h 21676"/>
              <a:gd name="connsiteX36" fmla="*/ 21331 w 34469"/>
              <a:gd name="connsiteY36" fmla="*/ 3480 h 21676"/>
              <a:gd name="connsiteX37" fmla="*/ 23164 w 34469"/>
              <a:gd name="connsiteY37" fmla="*/ 6720 h 21676"/>
              <a:gd name="connsiteX38" fmla="*/ 23169 w 34469"/>
              <a:gd name="connsiteY38" fmla="*/ 6729 h 21676"/>
              <a:gd name="connsiteX39" fmla="*/ 34469 w 34469"/>
              <a:gd name="connsiteY39" fmla="*/ 6485 h 21676"/>
              <a:gd name="connsiteX40" fmla="*/ 23184 w 34469"/>
              <a:gd name="connsiteY40" fmla="*/ 6655 h 21676"/>
              <a:gd name="connsiteX41" fmla="*/ 21362 w 34469"/>
              <a:gd name="connsiteY41" fmla="*/ 3434 h 21676"/>
              <a:gd name="connsiteX42" fmla="*/ 23258 w 34469"/>
              <a:gd name="connsiteY42" fmla="*/ 74 h 21676"/>
              <a:gd name="connsiteX43" fmla="*/ 34326 w 34469"/>
              <a:gd name="connsiteY43" fmla="*/ 74 h 21676"/>
              <a:gd name="connsiteX0" fmla="*/ 34326 w 34469"/>
              <a:gd name="connsiteY0" fmla="*/ 74 h 21676"/>
              <a:gd name="connsiteX1" fmla="*/ 27963 w 34469"/>
              <a:gd name="connsiteY1" fmla="*/ 0 h 21676"/>
              <a:gd name="connsiteX2" fmla="*/ 23242 w 34469"/>
              <a:gd name="connsiteY2" fmla="*/ 0 h 21676"/>
              <a:gd name="connsiteX3" fmla="*/ 17163 w 34469"/>
              <a:gd name="connsiteY3" fmla="*/ 10745 h 21676"/>
              <a:gd name="connsiteX4" fmla="*/ 11089 w 34469"/>
              <a:gd name="connsiteY4" fmla="*/ 9 h 21676"/>
              <a:gd name="connsiteX5" fmla="*/ 11084 w 34469"/>
              <a:gd name="connsiteY5" fmla="*/ 0 h 21676"/>
              <a:gd name="connsiteX6" fmla="*/ 96 w 34469"/>
              <a:gd name="connsiteY6" fmla="*/ 74 h 21676"/>
              <a:gd name="connsiteX7" fmla="*/ 11068 w 34469"/>
              <a:gd name="connsiteY7" fmla="*/ 74 h 21676"/>
              <a:gd name="connsiteX8" fmla="*/ 12964 w 34469"/>
              <a:gd name="connsiteY8" fmla="*/ 3425 h 21676"/>
              <a:gd name="connsiteX9" fmla="*/ 11136 w 34469"/>
              <a:gd name="connsiteY9" fmla="*/ 6655 h 21676"/>
              <a:gd name="connsiteX10" fmla="*/ 0 w 34469"/>
              <a:gd name="connsiteY10" fmla="*/ 6644 h 21676"/>
              <a:gd name="connsiteX11" fmla="*/ 11157 w 34469"/>
              <a:gd name="connsiteY11" fmla="*/ 6729 h 21676"/>
              <a:gd name="connsiteX12" fmla="*/ 12990 w 34469"/>
              <a:gd name="connsiteY12" fmla="*/ 3480 h 21676"/>
              <a:gd name="connsiteX13" fmla="*/ 17132 w 34469"/>
              <a:gd name="connsiteY13" fmla="*/ 10800 h 21676"/>
              <a:gd name="connsiteX14" fmla="*/ 12990 w 34469"/>
              <a:gd name="connsiteY14" fmla="*/ 18111 h 21676"/>
              <a:gd name="connsiteX15" fmla="*/ 11162 w 34469"/>
              <a:gd name="connsiteY15" fmla="*/ 14880 h 21676"/>
              <a:gd name="connsiteX16" fmla="*/ 11157 w 34469"/>
              <a:gd name="connsiteY16" fmla="*/ 14871 h 21676"/>
              <a:gd name="connsiteX17" fmla="*/ 48 w 34469"/>
              <a:gd name="connsiteY17" fmla="*/ 14935 h 21676"/>
              <a:gd name="connsiteX18" fmla="*/ 11136 w 34469"/>
              <a:gd name="connsiteY18" fmla="*/ 14935 h 21676"/>
              <a:gd name="connsiteX19" fmla="*/ 12964 w 34469"/>
              <a:gd name="connsiteY19" fmla="*/ 18166 h 21676"/>
              <a:gd name="connsiteX20" fmla="*/ 11068 w 34469"/>
              <a:gd name="connsiteY20" fmla="*/ 21517 h 21676"/>
              <a:gd name="connsiteX21" fmla="*/ 48 w 34469"/>
              <a:gd name="connsiteY21" fmla="*/ 21676 h 21676"/>
              <a:gd name="connsiteX22" fmla="*/ 11084 w 34469"/>
              <a:gd name="connsiteY22" fmla="*/ 21591 h 21676"/>
              <a:gd name="connsiteX23" fmla="*/ 17163 w 34469"/>
              <a:gd name="connsiteY23" fmla="*/ 10846 h 21676"/>
              <a:gd name="connsiteX24" fmla="*/ 23237 w 34469"/>
              <a:gd name="connsiteY24" fmla="*/ 21582 h 21676"/>
              <a:gd name="connsiteX25" fmla="*/ 23242 w 34469"/>
              <a:gd name="connsiteY25" fmla="*/ 21600 h 21676"/>
              <a:gd name="connsiteX26" fmla="*/ 27963 w 34469"/>
              <a:gd name="connsiteY26" fmla="*/ 21600 h 21676"/>
              <a:gd name="connsiteX27" fmla="*/ 27963 w 34469"/>
              <a:gd name="connsiteY27" fmla="*/ 21526 h 21676"/>
              <a:gd name="connsiteX28" fmla="*/ 23258 w 34469"/>
              <a:gd name="connsiteY28" fmla="*/ 21526 h 21676"/>
              <a:gd name="connsiteX29" fmla="*/ 21362 w 34469"/>
              <a:gd name="connsiteY29" fmla="*/ 18166 h 21676"/>
              <a:gd name="connsiteX30" fmla="*/ 23184 w 34469"/>
              <a:gd name="connsiteY30" fmla="*/ 14945 h 21676"/>
              <a:gd name="connsiteX31" fmla="*/ 27963 w 34469"/>
              <a:gd name="connsiteY31" fmla="*/ 14945 h 21676"/>
              <a:gd name="connsiteX32" fmla="*/ 34278 w 34469"/>
              <a:gd name="connsiteY32" fmla="*/ 14702 h 21676"/>
              <a:gd name="connsiteX33" fmla="*/ 23169 w 34469"/>
              <a:gd name="connsiteY33" fmla="*/ 14871 h 21676"/>
              <a:gd name="connsiteX34" fmla="*/ 21331 w 34469"/>
              <a:gd name="connsiteY34" fmla="*/ 18120 h 21676"/>
              <a:gd name="connsiteX35" fmla="*/ 17189 w 34469"/>
              <a:gd name="connsiteY35" fmla="*/ 10800 h 21676"/>
              <a:gd name="connsiteX36" fmla="*/ 21331 w 34469"/>
              <a:gd name="connsiteY36" fmla="*/ 3480 h 21676"/>
              <a:gd name="connsiteX37" fmla="*/ 23164 w 34469"/>
              <a:gd name="connsiteY37" fmla="*/ 6720 h 21676"/>
              <a:gd name="connsiteX38" fmla="*/ 23169 w 34469"/>
              <a:gd name="connsiteY38" fmla="*/ 6729 h 21676"/>
              <a:gd name="connsiteX39" fmla="*/ 34469 w 34469"/>
              <a:gd name="connsiteY39" fmla="*/ 6485 h 21676"/>
              <a:gd name="connsiteX40" fmla="*/ 23184 w 34469"/>
              <a:gd name="connsiteY40" fmla="*/ 6655 h 21676"/>
              <a:gd name="connsiteX41" fmla="*/ 21362 w 34469"/>
              <a:gd name="connsiteY41" fmla="*/ 3434 h 21676"/>
              <a:gd name="connsiteX42" fmla="*/ 23258 w 34469"/>
              <a:gd name="connsiteY42" fmla="*/ 74 h 21676"/>
              <a:gd name="connsiteX43" fmla="*/ 34326 w 34469"/>
              <a:gd name="connsiteY43" fmla="*/ 74 h 21676"/>
              <a:gd name="connsiteX0" fmla="*/ 34326 w 34469"/>
              <a:gd name="connsiteY0" fmla="*/ 74 h 21676"/>
              <a:gd name="connsiteX1" fmla="*/ 27963 w 34469"/>
              <a:gd name="connsiteY1" fmla="*/ 0 h 21676"/>
              <a:gd name="connsiteX2" fmla="*/ 23242 w 34469"/>
              <a:gd name="connsiteY2" fmla="*/ 0 h 21676"/>
              <a:gd name="connsiteX3" fmla="*/ 17163 w 34469"/>
              <a:gd name="connsiteY3" fmla="*/ 10745 h 21676"/>
              <a:gd name="connsiteX4" fmla="*/ 11089 w 34469"/>
              <a:gd name="connsiteY4" fmla="*/ 9 h 21676"/>
              <a:gd name="connsiteX5" fmla="*/ 11084 w 34469"/>
              <a:gd name="connsiteY5" fmla="*/ 0 h 21676"/>
              <a:gd name="connsiteX6" fmla="*/ 96 w 34469"/>
              <a:gd name="connsiteY6" fmla="*/ 74 h 21676"/>
              <a:gd name="connsiteX7" fmla="*/ 11068 w 34469"/>
              <a:gd name="connsiteY7" fmla="*/ 74 h 21676"/>
              <a:gd name="connsiteX8" fmla="*/ 12964 w 34469"/>
              <a:gd name="connsiteY8" fmla="*/ 3425 h 21676"/>
              <a:gd name="connsiteX9" fmla="*/ 11136 w 34469"/>
              <a:gd name="connsiteY9" fmla="*/ 6655 h 21676"/>
              <a:gd name="connsiteX10" fmla="*/ 0 w 34469"/>
              <a:gd name="connsiteY10" fmla="*/ 6644 h 21676"/>
              <a:gd name="connsiteX11" fmla="*/ 11157 w 34469"/>
              <a:gd name="connsiteY11" fmla="*/ 6729 h 21676"/>
              <a:gd name="connsiteX12" fmla="*/ 12990 w 34469"/>
              <a:gd name="connsiteY12" fmla="*/ 3480 h 21676"/>
              <a:gd name="connsiteX13" fmla="*/ 17132 w 34469"/>
              <a:gd name="connsiteY13" fmla="*/ 10800 h 21676"/>
              <a:gd name="connsiteX14" fmla="*/ 12990 w 34469"/>
              <a:gd name="connsiteY14" fmla="*/ 18111 h 21676"/>
              <a:gd name="connsiteX15" fmla="*/ 11162 w 34469"/>
              <a:gd name="connsiteY15" fmla="*/ 14880 h 21676"/>
              <a:gd name="connsiteX16" fmla="*/ 11157 w 34469"/>
              <a:gd name="connsiteY16" fmla="*/ 14871 h 21676"/>
              <a:gd name="connsiteX17" fmla="*/ 48 w 34469"/>
              <a:gd name="connsiteY17" fmla="*/ 14935 h 21676"/>
              <a:gd name="connsiteX18" fmla="*/ 11136 w 34469"/>
              <a:gd name="connsiteY18" fmla="*/ 14935 h 21676"/>
              <a:gd name="connsiteX19" fmla="*/ 12964 w 34469"/>
              <a:gd name="connsiteY19" fmla="*/ 18166 h 21676"/>
              <a:gd name="connsiteX20" fmla="*/ 11068 w 34469"/>
              <a:gd name="connsiteY20" fmla="*/ 21517 h 21676"/>
              <a:gd name="connsiteX21" fmla="*/ 48 w 34469"/>
              <a:gd name="connsiteY21" fmla="*/ 21676 h 21676"/>
              <a:gd name="connsiteX22" fmla="*/ 11084 w 34469"/>
              <a:gd name="connsiteY22" fmla="*/ 21591 h 21676"/>
              <a:gd name="connsiteX23" fmla="*/ 17163 w 34469"/>
              <a:gd name="connsiteY23" fmla="*/ 10846 h 21676"/>
              <a:gd name="connsiteX24" fmla="*/ 23237 w 34469"/>
              <a:gd name="connsiteY24" fmla="*/ 21582 h 21676"/>
              <a:gd name="connsiteX25" fmla="*/ 23242 w 34469"/>
              <a:gd name="connsiteY25" fmla="*/ 21600 h 21676"/>
              <a:gd name="connsiteX26" fmla="*/ 27963 w 34469"/>
              <a:gd name="connsiteY26" fmla="*/ 21600 h 21676"/>
              <a:gd name="connsiteX27" fmla="*/ 27963 w 34469"/>
              <a:gd name="connsiteY27" fmla="*/ 21526 h 21676"/>
              <a:gd name="connsiteX28" fmla="*/ 23258 w 34469"/>
              <a:gd name="connsiteY28" fmla="*/ 21526 h 21676"/>
              <a:gd name="connsiteX29" fmla="*/ 21362 w 34469"/>
              <a:gd name="connsiteY29" fmla="*/ 18166 h 21676"/>
              <a:gd name="connsiteX30" fmla="*/ 23184 w 34469"/>
              <a:gd name="connsiteY30" fmla="*/ 14945 h 21676"/>
              <a:gd name="connsiteX31" fmla="*/ 27963 w 34469"/>
              <a:gd name="connsiteY31" fmla="*/ 14945 h 21676"/>
              <a:gd name="connsiteX32" fmla="*/ 34134 w 34469"/>
              <a:gd name="connsiteY32" fmla="*/ 14702 h 21676"/>
              <a:gd name="connsiteX33" fmla="*/ 23169 w 34469"/>
              <a:gd name="connsiteY33" fmla="*/ 14871 h 21676"/>
              <a:gd name="connsiteX34" fmla="*/ 21331 w 34469"/>
              <a:gd name="connsiteY34" fmla="*/ 18120 h 21676"/>
              <a:gd name="connsiteX35" fmla="*/ 17189 w 34469"/>
              <a:gd name="connsiteY35" fmla="*/ 10800 h 21676"/>
              <a:gd name="connsiteX36" fmla="*/ 21331 w 34469"/>
              <a:gd name="connsiteY36" fmla="*/ 3480 h 21676"/>
              <a:gd name="connsiteX37" fmla="*/ 23164 w 34469"/>
              <a:gd name="connsiteY37" fmla="*/ 6720 h 21676"/>
              <a:gd name="connsiteX38" fmla="*/ 23169 w 34469"/>
              <a:gd name="connsiteY38" fmla="*/ 6729 h 21676"/>
              <a:gd name="connsiteX39" fmla="*/ 34469 w 34469"/>
              <a:gd name="connsiteY39" fmla="*/ 6485 h 21676"/>
              <a:gd name="connsiteX40" fmla="*/ 23184 w 34469"/>
              <a:gd name="connsiteY40" fmla="*/ 6655 h 21676"/>
              <a:gd name="connsiteX41" fmla="*/ 21362 w 34469"/>
              <a:gd name="connsiteY41" fmla="*/ 3434 h 21676"/>
              <a:gd name="connsiteX42" fmla="*/ 23258 w 34469"/>
              <a:gd name="connsiteY42" fmla="*/ 74 h 21676"/>
              <a:gd name="connsiteX43" fmla="*/ 34326 w 34469"/>
              <a:gd name="connsiteY43" fmla="*/ 74 h 21676"/>
              <a:gd name="connsiteX0" fmla="*/ 34326 w 34469"/>
              <a:gd name="connsiteY0" fmla="*/ 74 h 21676"/>
              <a:gd name="connsiteX1" fmla="*/ 27963 w 34469"/>
              <a:gd name="connsiteY1" fmla="*/ 0 h 21676"/>
              <a:gd name="connsiteX2" fmla="*/ 23242 w 34469"/>
              <a:gd name="connsiteY2" fmla="*/ 0 h 21676"/>
              <a:gd name="connsiteX3" fmla="*/ 17163 w 34469"/>
              <a:gd name="connsiteY3" fmla="*/ 10745 h 21676"/>
              <a:gd name="connsiteX4" fmla="*/ 11089 w 34469"/>
              <a:gd name="connsiteY4" fmla="*/ 9 h 21676"/>
              <a:gd name="connsiteX5" fmla="*/ 11084 w 34469"/>
              <a:gd name="connsiteY5" fmla="*/ 0 h 21676"/>
              <a:gd name="connsiteX6" fmla="*/ 96 w 34469"/>
              <a:gd name="connsiteY6" fmla="*/ 74 h 21676"/>
              <a:gd name="connsiteX7" fmla="*/ 11068 w 34469"/>
              <a:gd name="connsiteY7" fmla="*/ 74 h 21676"/>
              <a:gd name="connsiteX8" fmla="*/ 12964 w 34469"/>
              <a:gd name="connsiteY8" fmla="*/ 3425 h 21676"/>
              <a:gd name="connsiteX9" fmla="*/ 11136 w 34469"/>
              <a:gd name="connsiteY9" fmla="*/ 6655 h 21676"/>
              <a:gd name="connsiteX10" fmla="*/ 0 w 34469"/>
              <a:gd name="connsiteY10" fmla="*/ 6644 h 21676"/>
              <a:gd name="connsiteX11" fmla="*/ 11157 w 34469"/>
              <a:gd name="connsiteY11" fmla="*/ 6729 h 21676"/>
              <a:gd name="connsiteX12" fmla="*/ 12990 w 34469"/>
              <a:gd name="connsiteY12" fmla="*/ 3480 h 21676"/>
              <a:gd name="connsiteX13" fmla="*/ 17132 w 34469"/>
              <a:gd name="connsiteY13" fmla="*/ 10800 h 21676"/>
              <a:gd name="connsiteX14" fmla="*/ 12990 w 34469"/>
              <a:gd name="connsiteY14" fmla="*/ 18111 h 21676"/>
              <a:gd name="connsiteX15" fmla="*/ 11162 w 34469"/>
              <a:gd name="connsiteY15" fmla="*/ 14880 h 21676"/>
              <a:gd name="connsiteX16" fmla="*/ 11157 w 34469"/>
              <a:gd name="connsiteY16" fmla="*/ 14871 h 21676"/>
              <a:gd name="connsiteX17" fmla="*/ 48 w 34469"/>
              <a:gd name="connsiteY17" fmla="*/ 14935 h 21676"/>
              <a:gd name="connsiteX18" fmla="*/ 11136 w 34469"/>
              <a:gd name="connsiteY18" fmla="*/ 14935 h 21676"/>
              <a:gd name="connsiteX19" fmla="*/ 12964 w 34469"/>
              <a:gd name="connsiteY19" fmla="*/ 18166 h 21676"/>
              <a:gd name="connsiteX20" fmla="*/ 11068 w 34469"/>
              <a:gd name="connsiteY20" fmla="*/ 21517 h 21676"/>
              <a:gd name="connsiteX21" fmla="*/ 48 w 34469"/>
              <a:gd name="connsiteY21" fmla="*/ 21676 h 21676"/>
              <a:gd name="connsiteX22" fmla="*/ 11084 w 34469"/>
              <a:gd name="connsiteY22" fmla="*/ 21591 h 21676"/>
              <a:gd name="connsiteX23" fmla="*/ 17163 w 34469"/>
              <a:gd name="connsiteY23" fmla="*/ 10846 h 21676"/>
              <a:gd name="connsiteX24" fmla="*/ 23237 w 34469"/>
              <a:gd name="connsiteY24" fmla="*/ 21582 h 21676"/>
              <a:gd name="connsiteX25" fmla="*/ 23242 w 34469"/>
              <a:gd name="connsiteY25" fmla="*/ 21600 h 21676"/>
              <a:gd name="connsiteX26" fmla="*/ 27963 w 34469"/>
              <a:gd name="connsiteY26" fmla="*/ 21600 h 21676"/>
              <a:gd name="connsiteX27" fmla="*/ 27963 w 34469"/>
              <a:gd name="connsiteY27" fmla="*/ 21526 h 21676"/>
              <a:gd name="connsiteX28" fmla="*/ 23258 w 34469"/>
              <a:gd name="connsiteY28" fmla="*/ 21526 h 21676"/>
              <a:gd name="connsiteX29" fmla="*/ 21362 w 34469"/>
              <a:gd name="connsiteY29" fmla="*/ 18166 h 21676"/>
              <a:gd name="connsiteX30" fmla="*/ 23184 w 34469"/>
              <a:gd name="connsiteY30" fmla="*/ 14945 h 21676"/>
              <a:gd name="connsiteX31" fmla="*/ 27963 w 34469"/>
              <a:gd name="connsiteY31" fmla="*/ 14945 h 21676"/>
              <a:gd name="connsiteX32" fmla="*/ 34230 w 34469"/>
              <a:gd name="connsiteY32" fmla="*/ 14787 h 21676"/>
              <a:gd name="connsiteX33" fmla="*/ 23169 w 34469"/>
              <a:gd name="connsiteY33" fmla="*/ 14871 h 21676"/>
              <a:gd name="connsiteX34" fmla="*/ 21331 w 34469"/>
              <a:gd name="connsiteY34" fmla="*/ 18120 h 21676"/>
              <a:gd name="connsiteX35" fmla="*/ 17189 w 34469"/>
              <a:gd name="connsiteY35" fmla="*/ 10800 h 21676"/>
              <a:gd name="connsiteX36" fmla="*/ 21331 w 34469"/>
              <a:gd name="connsiteY36" fmla="*/ 3480 h 21676"/>
              <a:gd name="connsiteX37" fmla="*/ 23164 w 34469"/>
              <a:gd name="connsiteY37" fmla="*/ 6720 h 21676"/>
              <a:gd name="connsiteX38" fmla="*/ 23169 w 34469"/>
              <a:gd name="connsiteY38" fmla="*/ 6729 h 21676"/>
              <a:gd name="connsiteX39" fmla="*/ 34469 w 34469"/>
              <a:gd name="connsiteY39" fmla="*/ 6485 h 21676"/>
              <a:gd name="connsiteX40" fmla="*/ 23184 w 34469"/>
              <a:gd name="connsiteY40" fmla="*/ 6655 h 21676"/>
              <a:gd name="connsiteX41" fmla="*/ 21362 w 34469"/>
              <a:gd name="connsiteY41" fmla="*/ 3434 h 21676"/>
              <a:gd name="connsiteX42" fmla="*/ 23258 w 34469"/>
              <a:gd name="connsiteY42" fmla="*/ 74 h 21676"/>
              <a:gd name="connsiteX43" fmla="*/ 34326 w 34469"/>
              <a:gd name="connsiteY43" fmla="*/ 74 h 21676"/>
              <a:gd name="connsiteX0" fmla="*/ 34326 w 34469"/>
              <a:gd name="connsiteY0" fmla="*/ 74 h 21676"/>
              <a:gd name="connsiteX1" fmla="*/ 27963 w 34469"/>
              <a:gd name="connsiteY1" fmla="*/ 0 h 21676"/>
              <a:gd name="connsiteX2" fmla="*/ 23242 w 34469"/>
              <a:gd name="connsiteY2" fmla="*/ 0 h 21676"/>
              <a:gd name="connsiteX3" fmla="*/ 17163 w 34469"/>
              <a:gd name="connsiteY3" fmla="*/ 10745 h 21676"/>
              <a:gd name="connsiteX4" fmla="*/ 11089 w 34469"/>
              <a:gd name="connsiteY4" fmla="*/ 9 h 21676"/>
              <a:gd name="connsiteX5" fmla="*/ 11084 w 34469"/>
              <a:gd name="connsiteY5" fmla="*/ 0 h 21676"/>
              <a:gd name="connsiteX6" fmla="*/ 96 w 34469"/>
              <a:gd name="connsiteY6" fmla="*/ 74 h 21676"/>
              <a:gd name="connsiteX7" fmla="*/ 11068 w 34469"/>
              <a:gd name="connsiteY7" fmla="*/ 74 h 21676"/>
              <a:gd name="connsiteX8" fmla="*/ 12964 w 34469"/>
              <a:gd name="connsiteY8" fmla="*/ 3425 h 21676"/>
              <a:gd name="connsiteX9" fmla="*/ 11136 w 34469"/>
              <a:gd name="connsiteY9" fmla="*/ 6655 h 21676"/>
              <a:gd name="connsiteX10" fmla="*/ 0 w 34469"/>
              <a:gd name="connsiteY10" fmla="*/ 6644 h 21676"/>
              <a:gd name="connsiteX11" fmla="*/ 11157 w 34469"/>
              <a:gd name="connsiteY11" fmla="*/ 6729 h 21676"/>
              <a:gd name="connsiteX12" fmla="*/ 12990 w 34469"/>
              <a:gd name="connsiteY12" fmla="*/ 3480 h 21676"/>
              <a:gd name="connsiteX13" fmla="*/ 17132 w 34469"/>
              <a:gd name="connsiteY13" fmla="*/ 10800 h 21676"/>
              <a:gd name="connsiteX14" fmla="*/ 12990 w 34469"/>
              <a:gd name="connsiteY14" fmla="*/ 18111 h 21676"/>
              <a:gd name="connsiteX15" fmla="*/ 11162 w 34469"/>
              <a:gd name="connsiteY15" fmla="*/ 14880 h 21676"/>
              <a:gd name="connsiteX16" fmla="*/ 11157 w 34469"/>
              <a:gd name="connsiteY16" fmla="*/ 14871 h 21676"/>
              <a:gd name="connsiteX17" fmla="*/ 48 w 34469"/>
              <a:gd name="connsiteY17" fmla="*/ 14935 h 21676"/>
              <a:gd name="connsiteX18" fmla="*/ 11136 w 34469"/>
              <a:gd name="connsiteY18" fmla="*/ 14935 h 21676"/>
              <a:gd name="connsiteX19" fmla="*/ 12964 w 34469"/>
              <a:gd name="connsiteY19" fmla="*/ 18166 h 21676"/>
              <a:gd name="connsiteX20" fmla="*/ 11068 w 34469"/>
              <a:gd name="connsiteY20" fmla="*/ 21517 h 21676"/>
              <a:gd name="connsiteX21" fmla="*/ 48 w 34469"/>
              <a:gd name="connsiteY21" fmla="*/ 21676 h 21676"/>
              <a:gd name="connsiteX22" fmla="*/ 11084 w 34469"/>
              <a:gd name="connsiteY22" fmla="*/ 21591 h 21676"/>
              <a:gd name="connsiteX23" fmla="*/ 17163 w 34469"/>
              <a:gd name="connsiteY23" fmla="*/ 10846 h 21676"/>
              <a:gd name="connsiteX24" fmla="*/ 23237 w 34469"/>
              <a:gd name="connsiteY24" fmla="*/ 21582 h 21676"/>
              <a:gd name="connsiteX25" fmla="*/ 23242 w 34469"/>
              <a:gd name="connsiteY25" fmla="*/ 21600 h 21676"/>
              <a:gd name="connsiteX26" fmla="*/ 27963 w 34469"/>
              <a:gd name="connsiteY26" fmla="*/ 21600 h 21676"/>
              <a:gd name="connsiteX27" fmla="*/ 27963 w 34469"/>
              <a:gd name="connsiteY27" fmla="*/ 21526 h 21676"/>
              <a:gd name="connsiteX28" fmla="*/ 23258 w 34469"/>
              <a:gd name="connsiteY28" fmla="*/ 21526 h 21676"/>
              <a:gd name="connsiteX29" fmla="*/ 21362 w 34469"/>
              <a:gd name="connsiteY29" fmla="*/ 18166 h 21676"/>
              <a:gd name="connsiteX30" fmla="*/ 23184 w 34469"/>
              <a:gd name="connsiteY30" fmla="*/ 14945 h 21676"/>
              <a:gd name="connsiteX31" fmla="*/ 34230 w 34469"/>
              <a:gd name="connsiteY31" fmla="*/ 14787 h 21676"/>
              <a:gd name="connsiteX32" fmla="*/ 23169 w 34469"/>
              <a:gd name="connsiteY32" fmla="*/ 14871 h 21676"/>
              <a:gd name="connsiteX33" fmla="*/ 21331 w 34469"/>
              <a:gd name="connsiteY33" fmla="*/ 18120 h 21676"/>
              <a:gd name="connsiteX34" fmla="*/ 17189 w 34469"/>
              <a:gd name="connsiteY34" fmla="*/ 10800 h 21676"/>
              <a:gd name="connsiteX35" fmla="*/ 21331 w 34469"/>
              <a:gd name="connsiteY35" fmla="*/ 3480 h 21676"/>
              <a:gd name="connsiteX36" fmla="*/ 23164 w 34469"/>
              <a:gd name="connsiteY36" fmla="*/ 6720 h 21676"/>
              <a:gd name="connsiteX37" fmla="*/ 23169 w 34469"/>
              <a:gd name="connsiteY37" fmla="*/ 6729 h 21676"/>
              <a:gd name="connsiteX38" fmla="*/ 34469 w 34469"/>
              <a:gd name="connsiteY38" fmla="*/ 6485 h 21676"/>
              <a:gd name="connsiteX39" fmla="*/ 23184 w 34469"/>
              <a:gd name="connsiteY39" fmla="*/ 6655 h 21676"/>
              <a:gd name="connsiteX40" fmla="*/ 21362 w 34469"/>
              <a:gd name="connsiteY40" fmla="*/ 3434 h 21676"/>
              <a:gd name="connsiteX41" fmla="*/ 23258 w 34469"/>
              <a:gd name="connsiteY41" fmla="*/ 74 h 21676"/>
              <a:gd name="connsiteX42" fmla="*/ 34326 w 34469"/>
              <a:gd name="connsiteY42" fmla="*/ 74 h 21676"/>
              <a:gd name="connsiteX0" fmla="*/ 34326 w 34469"/>
              <a:gd name="connsiteY0" fmla="*/ 74 h 21676"/>
              <a:gd name="connsiteX1" fmla="*/ 27963 w 34469"/>
              <a:gd name="connsiteY1" fmla="*/ 0 h 21676"/>
              <a:gd name="connsiteX2" fmla="*/ 23242 w 34469"/>
              <a:gd name="connsiteY2" fmla="*/ 0 h 21676"/>
              <a:gd name="connsiteX3" fmla="*/ 17163 w 34469"/>
              <a:gd name="connsiteY3" fmla="*/ 10745 h 21676"/>
              <a:gd name="connsiteX4" fmla="*/ 11089 w 34469"/>
              <a:gd name="connsiteY4" fmla="*/ 9 h 21676"/>
              <a:gd name="connsiteX5" fmla="*/ 11084 w 34469"/>
              <a:gd name="connsiteY5" fmla="*/ 0 h 21676"/>
              <a:gd name="connsiteX6" fmla="*/ 96 w 34469"/>
              <a:gd name="connsiteY6" fmla="*/ 74 h 21676"/>
              <a:gd name="connsiteX7" fmla="*/ 11068 w 34469"/>
              <a:gd name="connsiteY7" fmla="*/ 74 h 21676"/>
              <a:gd name="connsiteX8" fmla="*/ 12964 w 34469"/>
              <a:gd name="connsiteY8" fmla="*/ 3425 h 21676"/>
              <a:gd name="connsiteX9" fmla="*/ 11136 w 34469"/>
              <a:gd name="connsiteY9" fmla="*/ 6655 h 21676"/>
              <a:gd name="connsiteX10" fmla="*/ 0 w 34469"/>
              <a:gd name="connsiteY10" fmla="*/ 6644 h 21676"/>
              <a:gd name="connsiteX11" fmla="*/ 11157 w 34469"/>
              <a:gd name="connsiteY11" fmla="*/ 6729 h 21676"/>
              <a:gd name="connsiteX12" fmla="*/ 12990 w 34469"/>
              <a:gd name="connsiteY12" fmla="*/ 3480 h 21676"/>
              <a:gd name="connsiteX13" fmla="*/ 17132 w 34469"/>
              <a:gd name="connsiteY13" fmla="*/ 10800 h 21676"/>
              <a:gd name="connsiteX14" fmla="*/ 12990 w 34469"/>
              <a:gd name="connsiteY14" fmla="*/ 18111 h 21676"/>
              <a:gd name="connsiteX15" fmla="*/ 11162 w 34469"/>
              <a:gd name="connsiteY15" fmla="*/ 14880 h 21676"/>
              <a:gd name="connsiteX16" fmla="*/ 11157 w 34469"/>
              <a:gd name="connsiteY16" fmla="*/ 14871 h 21676"/>
              <a:gd name="connsiteX17" fmla="*/ 48 w 34469"/>
              <a:gd name="connsiteY17" fmla="*/ 14935 h 21676"/>
              <a:gd name="connsiteX18" fmla="*/ 11136 w 34469"/>
              <a:gd name="connsiteY18" fmla="*/ 14935 h 21676"/>
              <a:gd name="connsiteX19" fmla="*/ 12964 w 34469"/>
              <a:gd name="connsiteY19" fmla="*/ 18166 h 21676"/>
              <a:gd name="connsiteX20" fmla="*/ 11068 w 34469"/>
              <a:gd name="connsiteY20" fmla="*/ 21517 h 21676"/>
              <a:gd name="connsiteX21" fmla="*/ 48 w 34469"/>
              <a:gd name="connsiteY21" fmla="*/ 21676 h 21676"/>
              <a:gd name="connsiteX22" fmla="*/ 11084 w 34469"/>
              <a:gd name="connsiteY22" fmla="*/ 21591 h 21676"/>
              <a:gd name="connsiteX23" fmla="*/ 17163 w 34469"/>
              <a:gd name="connsiteY23" fmla="*/ 10846 h 21676"/>
              <a:gd name="connsiteX24" fmla="*/ 23237 w 34469"/>
              <a:gd name="connsiteY24" fmla="*/ 21582 h 21676"/>
              <a:gd name="connsiteX25" fmla="*/ 23242 w 34469"/>
              <a:gd name="connsiteY25" fmla="*/ 21600 h 21676"/>
              <a:gd name="connsiteX26" fmla="*/ 27963 w 34469"/>
              <a:gd name="connsiteY26" fmla="*/ 21600 h 21676"/>
              <a:gd name="connsiteX27" fmla="*/ 34230 w 34469"/>
              <a:gd name="connsiteY27" fmla="*/ 21441 h 21676"/>
              <a:gd name="connsiteX28" fmla="*/ 23258 w 34469"/>
              <a:gd name="connsiteY28" fmla="*/ 21526 h 21676"/>
              <a:gd name="connsiteX29" fmla="*/ 21362 w 34469"/>
              <a:gd name="connsiteY29" fmla="*/ 18166 h 21676"/>
              <a:gd name="connsiteX30" fmla="*/ 23184 w 34469"/>
              <a:gd name="connsiteY30" fmla="*/ 14945 h 21676"/>
              <a:gd name="connsiteX31" fmla="*/ 34230 w 34469"/>
              <a:gd name="connsiteY31" fmla="*/ 14787 h 21676"/>
              <a:gd name="connsiteX32" fmla="*/ 23169 w 34469"/>
              <a:gd name="connsiteY32" fmla="*/ 14871 h 21676"/>
              <a:gd name="connsiteX33" fmla="*/ 21331 w 34469"/>
              <a:gd name="connsiteY33" fmla="*/ 18120 h 21676"/>
              <a:gd name="connsiteX34" fmla="*/ 17189 w 34469"/>
              <a:gd name="connsiteY34" fmla="*/ 10800 h 21676"/>
              <a:gd name="connsiteX35" fmla="*/ 21331 w 34469"/>
              <a:gd name="connsiteY35" fmla="*/ 3480 h 21676"/>
              <a:gd name="connsiteX36" fmla="*/ 23164 w 34469"/>
              <a:gd name="connsiteY36" fmla="*/ 6720 h 21676"/>
              <a:gd name="connsiteX37" fmla="*/ 23169 w 34469"/>
              <a:gd name="connsiteY37" fmla="*/ 6729 h 21676"/>
              <a:gd name="connsiteX38" fmla="*/ 34469 w 34469"/>
              <a:gd name="connsiteY38" fmla="*/ 6485 h 21676"/>
              <a:gd name="connsiteX39" fmla="*/ 23184 w 34469"/>
              <a:gd name="connsiteY39" fmla="*/ 6655 h 21676"/>
              <a:gd name="connsiteX40" fmla="*/ 21362 w 34469"/>
              <a:gd name="connsiteY40" fmla="*/ 3434 h 21676"/>
              <a:gd name="connsiteX41" fmla="*/ 23258 w 34469"/>
              <a:gd name="connsiteY41" fmla="*/ 74 h 21676"/>
              <a:gd name="connsiteX42" fmla="*/ 34326 w 34469"/>
              <a:gd name="connsiteY42" fmla="*/ 74 h 21676"/>
              <a:gd name="connsiteX0" fmla="*/ 34326 w 34469"/>
              <a:gd name="connsiteY0" fmla="*/ 74 h 21676"/>
              <a:gd name="connsiteX1" fmla="*/ 27963 w 34469"/>
              <a:gd name="connsiteY1" fmla="*/ 0 h 21676"/>
              <a:gd name="connsiteX2" fmla="*/ 23242 w 34469"/>
              <a:gd name="connsiteY2" fmla="*/ 0 h 21676"/>
              <a:gd name="connsiteX3" fmla="*/ 17163 w 34469"/>
              <a:gd name="connsiteY3" fmla="*/ 10745 h 21676"/>
              <a:gd name="connsiteX4" fmla="*/ 11089 w 34469"/>
              <a:gd name="connsiteY4" fmla="*/ 9 h 21676"/>
              <a:gd name="connsiteX5" fmla="*/ 11084 w 34469"/>
              <a:gd name="connsiteY5" fmla="*/ 0 h 21676"/>
              <a:gd name="connsiteX6" fmla="*/ 96 w 34469"/>
              <a:gd name="connsiteY6" fmla="*/ 74 h 21676"/>
              <a:gd name="connsiteX7" fmla="*/ 11068 w 34469"/>
              <a:gd name="connsiteY7" fmla="*/ 74 h 21676"/>
              <a:gd name="connsiteX8" fmla="*/ 12964 w 34469"/>
              <a:gd name="connsiteY8" fmla="*/ 3425 h 21676"/>
              <a:gd name="connsiteX9" fmla="*/ 11136 w 34469"/>
              <a:gd name="connsiteY9" fmla="*/ 6655 h 21676"/>
              <a:gd name="connsiteX10" fmla="*/ 0 w 34469"/>
              <a:gd name="connsiteY10" fmla="*/ 6644 h 21676"/>
              <a:gd name="connsiteX11" fmla="*/ 11157 w 34469"/>
              <a:gd name="connsiteY11" fmla="*/ 6729 h 21676"/>
              <a:gd name="connsiteX12" fmla="*/ 12990 w 34469"/>
              <a:gd name="connsiteY12" fmla="*/ 3480 h 21676"/>
              <a:gd name="connsiteX13" fmla="*/ 17132 w 34469"/>
              <a:gd name="connsiteY13" fmla="*/ 10800 h 21676"/>
              <a:gd name="connsiteX14" fmla="*/ 12990 w 34469"/>
              <a:gd name="connsiteY14" fmla="*/ 18111 h 21676"/>
              <a:gd name="connsiteX15" fmla="*/ 11162 w 34469"/>
              <a:gd name="connsiteY15" fmla="*/ 14880 h 21676"/>
              <a:gd name="connsiteX16" fmla="*/ 11157 w 34469"/>
              <a:gd name="connsiteY16" fmla="*/ 14871 h 21676"/>
              <a:gd name="connsiteX17" fmla="*/ 48 w 34469"/>
              <a:gd name="connsiteY17" fmla="*/ 14935 h 21676"/>
              <a:gd name="connsiteX18" fmla="*/ 11136 w 34469"/>
              <a:gd name="connsiteY18" fmla="*/ 14935 h 21676"/>
              <a:gd name="connsiteX19" fmla="*/ 12964 w 34469"/>
              <a:gd name="connsiteY19" fmla="*/ 18166 h 21676"/>
              <a:gd name="connsiteX20" fmla="*/ 11068 w 34469"/>
              <a:gd name="connsiteY20" fmla="*/ 21517 h 21676"/>
              <a:gd name="connsiteX21" fmla="*/ 48 w 34469"/>
              <a:gd name="connsiteY21" fmla="*/ 21676 h 21676"/>
              <a:gd name="connsiteX22" fmla="*/ 11084 w 34469"/>
              <a:gd name="connsiteY22" fmla="*/ 21591 h 21676"/>
              <a:gd name="connsiteX23" fmla="*/ 17163 w 34469"/>
              <a:gd name="connsiteY23" fmla="*/ 10846 h 21676"/>
              <a:gd name="connsiteX24" fmla="*/ 23237 w 34469"/>
              <a:gd name="connsiteY24" fmla="*/ 21582 h 21676"/>
              <a:gd name="connsiteX25" fmla="*/ 23242 w 34469"/>
              <a:gd name="connsiteY25" fmla="*/ 21600 h 21676"/>
              <a:gd name="connsiteX26" fmla="*/ 34230 w 34469"/>
              <a:gd name="connsiteY26" fmla="*/ 21441 h 21676"/>
              <a:gd name="connsiteX27" fmla="*/ 23258 w 34469"/>
              <a:gd name="connsiteY27" fmla="*/ 21526 h 21676"/>
              <a:gd name="connsiteX28" fmla="*/ 21362 w 34469"/>
              <a:gd name="connsiteY28" fmla="*/ 18166 h 21676"/>
              <a:gd name="connsiteX29" fmla="*/ 23184 w 34469"/>
              <a:gd name="connsiteY29" fmla="*/ 14945 h 21676"/>
              <a:gd name="connsiteX30" fmla="*/ 34230 w 34469"/>
              <a:gd name="connsiteY30" fmla="*/ 14787 h 21676"/>
              <a:gd name="connsiteX31" fmla="*/ 23169 w 34469"/>
              <a:gd name="connsiteY31" fmla="*/ 14871 h 21676"/>
              <a:gd name="connsiteX32" fmla="*/ 21331 w 34469"/>
              <a:gd name="connsiteY32" fmla="*/ 18120 h 21676"/>
              <a:gd name="connsiteX33" fmla="*/ 17189 w 34469"/>
              <a:gd name="connsiteY33" fmla="*/ 10800 h 21676"/>
              <a:gd name="connsiteX34" fmla="*/ 21331 w 34469"/>
              <a:gd name="connsiteY34" fmla="*/ 3480 h 21676"/>
              <a:gd name="connsiteX35" fmla="*/ 23164 w 34469"/>
              <a:gd name="connsiteY35" fmla="*/ 6720 h 21676"/>
              <a:gd name="connsiteX36" fmla="*/ 23169 w 34469"/>
              <a:gd name="connsiteY36" fmla="*/ 6729 h 21676"/>
              <a:gd name="connsiteX37" fmla="*/ 34469 w 34469"/>
              <a:gd name="connsiteY37" fmla="*/ 6485 h 21676"/>
              <a:gd name="connsiteX38" fmla="*/ 23184 w 34469"/>
              <a:gd name="connsiteY38" fmla="*/ 6655 h 21676"/>
              <a:gd name="connsiteX39" fmla="*/ 21362 w 34469"/>
              <a:gd name="connsiteY39" fmla="*/ 3434 h 21676"/>
              <a:gd name="connsiteX40" fmla="*/ 23258 w 34469"/>
              <a:gd name="connsiteY40" fmla="*/ 74 h 21676"/>
              <a:gd name="connsiteX41" fmla="*/ 34326 w 34469"/>
              <a:gd name="connsiteY41" fmla="*/ 74 h 21676"/>
              <a:gd name="connsiteX0" fmla="*/ 34326 w 34421"/>
              <a:gd name="connsiteY0" fmla="*/ 74 h 21676"/>
              <a:gd name="connsiteX1" fmla="*/ 27963 w 34421"/>
              <a:gd name="connsiteY1" fmla="*/ 0 h 21676"/>
              <a:gd name="connsiteX2" fmla="*/ 23242 w 34421"/>
              <a:gd name="connsiteY2" fmla="*/ 0 h 21676"/>
              <a:gd name="connsiteX3" fmla="*/ 17163 w 34421"/>
              <a:gd name="connsiteY3" fmla="*/ 10745 h 21676"/>
              <a:gd name="connsiteX4" fmla="*/ 11089 w 34421"/>
              <a:gd name="connsiteY4" fmla="*/ 9 h 21676"/>
              <a:gd name="connsiteX5" fmla="*/ 11084 w 34421"/>
              <a:gd name="connsiteY5" fmla="*/ 0 h 21676"/>
              <a:gd name="connsiteX6" fmla="*/ 96 w 34421"/>
              <a:gd name="connsiteY6" fmla="*/ 74 h 21676"/>
              <a:gd name="connsiteX7" fmla="*/ 11068 w 34421"/>
              <a:gd name="connsiteY7" fmla="*/ 74 h 21676"/>
              <a:gd name="connsiteX8" fmla="*/ 12964 w 34421"/>
              <a:gd name="connsiteY8" fmla="*/ 3425 h 21676"/>
              <a:gd name="connsiteX9" fmla="*/ 11136 w 34421"/>
              <a:gd name="connsiteY9" fmla="*/ 6655 h 21676"/>
              <a:gd name="connsiteX10" fmla="*/ 0 w 34421"/>
              <a:gd name="connsiteY10" fmla="*/ 6644 h 21676"/>
              <a:gd name="connsiteX11" fmla="*/ 11157 w 34421"/>
              <a:gd name="connsiteY11" fmla="*/ 6729 h 21676"/>
              <a:gd name="connsiteX12" fmla="*/ 12990 w 34421"/>
              <a:gd name="connsiteY12" fmla="*/ 3480 h 21676"/>
              <a:gd name="connsiteX13" fmla="*/ 17132 w 34421"/>
              <a:gd name="connsiteY13" fmla="*/ 10800 h 21676"/>
              <a:gd name="connsiteX14" fmla="*/ 12990 w 34421"/>
              <a:gd name="connsiteY14" fmla="*/ 18111 h 21676"/>
              <a:gd name="connsiteX15" fmla="*/ 11162 w 34421"/>
              <a:gd name="connsiteY15" fmla="*/ 14880 h 21676"/>
              <a:gd name="connsiteX16" fmla="*/ 11157 w 34421"/>
              <a:gd name="connsiteY16" fmla="*/ 14871 h 21676"/>
              <a:gd name="connsiteX17" fmla="*/ 48 w 34421"/>
              <a:gd name="connsiteY17" fmla="*/ 14935 h 21676"/>
              <a:gd name="connsiteX18" fmla="*/ 11136 w 34421"/>
              <a:gd name="connsiteY18" fmla="*/ 14935 h 21676"/>
              <a:gd name="connsiteX19" fmla="*/ 12964 w 34421"/>
              <a:gd name="connsiteY19" fmla="*/ 18166 h 21676"/>
              <a:gd name="connsiteX20" fmla="*/ 11068 w 34421"/>
              <a:gd name="connsiteY20" fmla="*/ 21517 h 21676"/>
              <a:gd name="connsiteX21" fmla="*/ 48 w 34421"/>
              <a:gd name="connsiteY21" fmla="*/ 21676 h 21676"/>
              <a:gd name="connsiteX22" fmla="*/ 11084 w 34421"/>
              <a:gd name="connsiteY22" fmla="*/ 21591 h 21676"/>
              <a:gd name="connsiteX23" fmla="*/ 17163 w 34421"/>
              <a:gd name="connsiteY23" fmla="*/ 10846 h 21676"/>
              <a:gd name="connsiteX24" fmla="*/ 23237 w 34421"/>
              <a:gd name="connsiteY24" fmla="*/ 21582 h 21676"/>
              <a:gd name="connsiteX25" fmla="*/ 23242 w 34421"/>
              <a:gd name="connsiteY25" fmla="*/ 21600 h 21676"/>
              <a:gd name="connsiteX26" fmla="*/ 34230 w 34421"/>
              <a:gd name="connsiteY26" fmla="*/ 21441 h 21676"/>
              <a:gd name="connsiteX27" fmla="*/ 23258 w 34421"/>
              <a:gd name="connsiteY27" fmla="*/ 21526 h 21676"/>
              <a:gd name="connsiteX28" fmla="*/ 21362 w 34421"/>
              <a:gd name="connsiteY28" fmla="*/ 18166 h 21676"/>
              <a:gd name="connsiteX29" fmla="*/ 23184 w 34421"/>
              <a:gd name="connsiteY29" fmla="*/ 14945 h 21676"/>
              <a:gd name="connsiteX30" fmla="*/ 34230 w 34421"/>
              <a:gd name="connsiteY30" fmla="*/ 14787 h 21676"/>
              <a:gd name="connsiteX31" fmla="*/ 23169 w 34421"/>
              <a:gd name="connsiteY31" fmla="*/ 14871 h 21676"/>
              <a:gd name="connsiteX32" fmla="*/ 21331 w 34421"/>
              <a:gd name="connsiteY32" fmla="*/ 18120 h 21676"/>
              <a:gd name="connsiteX33" fmla="*/ 17189 w 34421"/>
              <a:gd name="connsiteY33" fmla="*/ 10800 h 21676"/>
              <a:gd name="connsiteX34" fmla="*/ 21331 w 34421"/>
              <a:gd name="connsiteY34" fmla="*/ 3480 h 21676"/>
              <a:gd name="connsiteX35" fmla="*/ 23164 w 34421"/>
              <a:gd name="connsiteY35" fmla="*/ 6720 h 21676"/>
              <a:gd name="connsiteX36" fmla="*/ 23169 w 34421"/>
              <a:gd name="connsiteY36" fmla="*/ 6729 h 21676"/>
              <a:gd name="connsiteX37" fmla="*/ 34421 w 34421"/>
              <a:gd name="connsiteY37" fmla="*/ 6739 h 21676"/>
              <a:gd name="connsiteX38" fmla="*/ 23184 w 34421"/>
              <a:gd name="connsiteY38" fmla="*/ 6655 h 21676"/>
              <a:gd name="connsiteX39" fmla="*/ 21362 w 34421"/>
              <a:gd name="connsiteY39" fmla="*/ 3434 h 21676"/>
              <a:gd name="connsiteX40" fmla="*/ 23258 w 34421"/>
              <a:gd name="connsiteY40" fmla="*/ 74 h 21676"/>
              <a:gd name="connsiteX41" fmla="*/ 34326 w 34421"/>
              <a:gd name="connsiteY41" fmla="*/ 74 h 21676"/>
              <a:gd name="connsiteX0" fmla="*/ 34326 w 34421"/>
              <a:gd name="connsiteY0" fmla="*/ 74 h 21676"/>
              <a:gd name="connsiteX1" fmla="*/ 27963 w 34421"/>
              <a:gd name="connsiteY1" fmla="*/ 0 h 21676"/>
              <a:gd name="connsiteX2" fmla="*/ 23242 w 34421"/>
              <a:gd name="connsiteY2" fmla="*/ 0 h 21676"/>
              <a:gd name="connsiteX3" fmla="*/ 17163 w 34421"/>
              <a:gd name="connsiteY3" fmla="*/ 10745 h 21676"/>
              <a:gd name="connsiteX4" fmla="*/ 11089 w 34421"/>
              <a:gd name="connsiteY4" fmla="*/ 9 h 21676"/>
              <a:gd name="connsiteX5" fmla="*/ 11084 w 34421"/>
              <a:gd name="connsiteY5" fmla="*/ 0 h 21676"/>
              <a:gd name="connsiteX6" fmla="*/ 96 w 34421"/>
              <a:gd name="connsiteY6" fmla="*/ 74 h 21676"/>
              <a:gd name="connsiteX7" fmla="*/ 11068 w 34421"/>
              <a:gd name="connsiteY7" fmla="*/ 74 h 21676"/>
              <a:gd name="connsiteX8" fmla="*/ 12964 w 34421"/>
              <a:gd name="connsiteY8" fmla="*/ 3425 h 21676"/>
              <a:gd name="connsiteX9" fmla="*/ 11136 w 34421"/>
              <a:gd name="connsiteY9" fmla="*/ 6655 h 21676"/>
              <a:gd name="connsiteX10" fmla="*/ 0 w 34421"/>
              <a:gd name="connsiteY10" fmla="*/ 6644 h 21676"/>
              <a:gd name="connsiteX11" fmla="*/ 11157 w 34421"/>
              <a:gd name="connsiteY11" fmla="*/ 6729 h 21676"/>
              <a:gd name="connsiteX12" fmla="*/ 12990 w 34421"/>
              <a:gd name="connsiteY12" fmla="*/ 3480 h 21676"/>
              <a:gd name="connsiteX13" fmla="*/ 17132 w 34421"/>
              <a:gd name="connsiteY13" fmla="*/ 10800 h 21676"/>
              <a:gd name="connsiteX14" fmla="*/ 12990 w 34421"/>
              <a:gd name="connsiteY14" fmla="*/ 18111 h 21676"/>
              <a:gd name="connsiteX15" fmla="*/ 11162 w 34421"/>
              <a:gd name="connsiteY15" fmla="*/ 14880 h 21676"/>
              <a:gd name="connsiteX16" fmla="*/ 11157 w 34421"/>
              <a:gd name="connsiteY16" fmla="*/ 14871 h 21676"/>
              <a:gd name="connsiteX17" fmla="*/ 48 w 34421"/>
              <a:gd name="connsiteY17" fmla="*/ 14935 h 21676"/>
              <a:gd name="connsiteX18" fmla="*/ 11136 w 34421"/>
              <a:gd name="connsiteY18" fmla="*/ 14935 h 21676"/>
              <a:gd name="connsiteX19" fmla="*/ 12964 w 34421"/>
              <a:gd name="connsiteY19" fmla="*/ 18166 h 21676"/>
              <a:gd name="connsiteX20" fmla="*/ 11068 w 34421"/>
              <a:gd name="connsiteY20" fmla="*/ 21517 h 21676"/>
              <a:gd name="connsiteX21" fmla="*/ 48 w 34421"/>
              <a:gd name="connsiteY21" fmla="*/ 21676 h 21676"/>
              <a:gd name="connsiteX22" fmla="*/ 11084 w 34421"/>
              <a:gd name="connsiteY22" fmla="*/ 21591 h 21676"/>
              <a:gd name="connsiteX23" fmla="*/ 17163 w 34421"/>
              <a:gd name="connsiteY23" fmla="*/ 10846 h 21676"/>
              <a:gd name="connsiteX24" fmla="*/ 23237 w 34421"/>
              <a:gd name="connsiteY24" fmla="*/ 21582 h 21676"/>
              <a:gd name="connsiteX25" fmla="*/ 23242 w 34421"/>
              <a:gd name="connsiteY25" fmla="*/ 21600 h 21676"/>
              <a:gd name="connsiteX26" fmla="*/ 34278 w 34421"/>
              <a:gd name="connsiteY26" fmla="*/ 21441 h 21676"/>
              <a:gd name="connsiteX27" fmla="*/ 23258 w 34421"/>
              <a:gd name="connsiteY27" fmla="*/ 21526 h 21676"/>
              <a:gd name="connsiteX28" fmla="*/ 21362 w 34421"/>
              <a:gd name="connsiteY28" fmla="*/ 18166 h 21676"/>
              <a:gd name="connsiteX29" fmla="*/ 23184 w 34421"/>
              <a:gd name="connsiteY29" fmla="*/ 14945 h 21676"/>
              <a:gd name="connsiteX30" fmla="*/ 34230 w 34421"/>
              <a:gd name="connsiteY30" fmla="*/ 14787 h 21676"/>
              <a:gd name="connsiteX31" fmla="*/ 23169 w 34421"/>
              <a:gd name="connsiteY31" fmla="*/ 14871 h 21676"/>
              <a:gd name="connsiteX32" fmla="*/ 21331 w 34421"/>
              <a:gd name="connsiteY32" fmla="*/ 18120 h 21676"/>
              <a:gd name="connsiteX33" fmla="*/ 17189 w 34421"/>
              <a:gd name="connsiteY33" fmla="*/ 10800 h 21676"/>
              <a:gd name="connsiteX34" fmla="*/ 21331 w 34421"/>
              <a:gd name="connsiteY34" fmla="*/ 3480 h 21676"/>
              <a:gd name="connsiteX35" fmla="*/ 23164 w 34421"/>
              <a:gd name="connsiteY35" fmla="*/ 6720 h 21676"/>
              <a:gd name="connsiteX36" fmla="*/ 23169 w 34421"/>
              <a:gd name="connsiteY36" fmla="*/ 6729 h 21676"/>
              <a:gd name="connsiteX37" fmla="*/ 34421 w 34421"/>
              <a:gd name="connsiteY37" fmla="*/ 6739 h 21676"/>
              <a:gd name="connsiteX38" fmla="*/ 23184 w 34421"/>
              <a:gd name="connsiteY38" fmla="*/ 6655 h 21676"/>
              <a:gd name="connsiteX39" fmla="*/ 21362 w 34421"/>
              <a:gd name="connsiteY39" fmla="*/ 3434 h 21676"/>
              <a:gd name="connsiteX40" fmla="*/ 23258 w 34421"/>
              <a:gd name="connsiteY40" fmla="*/ 74 h 21676"/>
              <a:gd name="connsiteX41" fmla="*/ 34326 w 34421"/>
              <a:gd name="connsiteY41" fmla="*/ 74 h 21676"/>
              <a:gd name="connsiteX0" fmla="*/ 34326 w 34326"/>
              <a:gd name="connsiteY0" fmla="*/ 74 h 21676"/>
              <a:gd name="connsiteX1" fmla="*/ 27963 w 34326"/>
              <a:gd name="connsiteY1" fmla="*/ 0 h 21676"/>
              <a:gd name="connsiteX2" fmla="*/ 23242 w 34326"/>
              <a:gd name="connsiteY2" fmla="*/ 0 h 21676"/>
              <a:gd name="connsiteX3" fmla="*/ 17163 w 34326"/>
              <a:gd name="connsiteY3" fmla="*/ 10745 h 21676"/>
              <a:gd name="connsiteX4" fmla="*/ 11089 w 34326"/>
              <a:gd name="connsiteY4" fmla="*/ 9 h 21676"/>
              <a:gd name="connsiteX5" fmla="*/ 11084 w 34326"/>
              <a:gd name="connsiteY5" fmla="*/ 0 h 21676"/>
              <a:gd name="connsiteX6" fmla="*/ 96 w 34326"/>
              <a:gd name="connsiteY6" fmla="*/ 74 h 21676"/>
              <a:gd name="connsiteX7" fmla="*/ 11068 w 34326"/>
              <a:gd name="connsiteY7" fmla="*/ 74 h 21676"/>
              <a:gd name="connsiteX8" fmla="*/ 12964 w 34326"/>
              <a:gd name="connsiteY8" fmla="*/ 3425 h 21676"/>
              <a:gd name="connsiteX9" fmla="*/ 11136 w 34326"/>
              <a:gd name="connsiteY9" fmla="*/ 6655 h 21676"/>
              <a:gd name="connsiteX10" fmla="*/ 0 w 34326"/>
              <a:gd name="connsiteY10" fmla="*/ 6644 h 21676"/>
              <a:gd name="connsiteX11" fmla="*/ 11157 w 34326"/>
              <a:gd name="connsiteY11" fmla="*/ 6729 h 21676"/>
              <a:gd name="connsiteX12" fmla="*/ 12990 w 34326"/>
              <a:gd name="connsiteY12" fmla="*/ 3480 h 21676"/>
              <a:gd name="connsiteX13" fmla="*/ 17132 w 34326"/>
              <a:gd name="connsiteY13" fmla="*/ 10800 h 21676"/>
              <a:gd name="connsiteX14" fmla="*/ 12990 w 34326"/>
              <a:gd name="connsiteY14" fmla="*/ 18111 h 21676"/>
              <a:gd name="connsiteX15" fmla="*/ 11162 w 34326"/>
              <a:gd name="connsiteY15" fmla="*/ 14880 h 21676"/>
              <a:gd name="connsiteX16" fmla="*/ 11157 w 34326"/>
              <a:gd name="connsiteY16" fmla="*/ 14871 h 21676"/>
              <a:gd name="connsiteX17" fmla="*/ 48 w 34326"/>
              <a:gd name="connsiteY17" fmla="*/ 14935 h 21676"/>
              <a:gd name="connsiteX18" fmla="*/ 11136 w 34326"/>
              <a:gd name="connsiteY18" fmla="*/ 14935 h 21676"/>
              <a:gd name="connsiteX19" fmla="*/ 12964 w 34326"/>
              <a:gd name="connsiteY19" fmla="*/ 18166 h 21676"/>
              <a:gd name="connsiteX20" fmla="*/ 11068 w 34326"/>
              <a:gd name="connsiteY20" fmla="*/ 21517 h 21676"/>
              <a:gd name="connsiteX21" fmla="*/ 48 w 34326"/>
              <a:gd name="connsiteY21" fmla="*/ 21676 h 21676"/>
              <a:gd name="connsiteX22" fmla="*/ 11084 w 34326"/>
              <a:gd name="connsiteY22" fmla="*/ 21591 h 21676"/>
              <a:gd name="connsiteX23" fmla="*/ 17163 w 34326"/>
              <a:gd name="connsiteY23" fmla="*/ 10846 h 21676"/>
              <a:gd name="connsiteX24" fmla="*/ 23237 w 34326"/>
              <a:gd name="connsiteY24" fmla="*/ 21582 h 21676"/>
              <a:gd name="connsiteX25" fmla="*/ 23242 w 34326"/>
              <a:gd name="connsiteY25" fmla="*/ 21600 h 21676"/>
              <a:gd name="connsiteX26" fmla="*/ 34278 w 34326"/>
              <a:gd name="connsiteY26" fmla="*/ 21441 h 21676"/>
              <a:gd name="connsiteX27" fmla="*/ 23258 w 34326"/>
              <a:gd name="connsiteY27" fmla="*/ 21526 h 21676"/>
              <a:gd name="connsiteX28" fmla="*/ 21362 w 34326"/>
              <a:gd name="connsiteY28" fmla="*/ 18166 h 21676"/>
              <a:gd name="connsiteX29" fmla="*/ 23184 w 34326"/>
              <a:gd name="connsiteY29" fmla="*/ 14945 h 21676"/>
              <a:gd name="connsiteX30" fmla="*/ 34230 w 34326"/>
              <a:gd name="connsiteY30" fmla="*/ 14787 h 21676"/>
              <a:gd name="connsiteX31" fmla="*/ 23169 w 34326"/>
              <a:gd name="connsiteY31" fmla="*/ 14871 h 21676"/>
              <a:gd name="connsiteX32" fmla="*/ 21331 w 34326"/>
              <a:gd name="connsiteY32" fmla="*/ 18120 h 21676"/>
              <a:gd name="connsiteX33" fmla="*/ 17189 w 34326"/>
              <a:gd name="connsiteY33" fmla="*/ 10800 h 21676"/>
              <a:gd name="connsiteX34" fmla="*/ 21331 w 34326"/>
              <a:gd name="connsiteY34" fmla="*/ 3480 h 21676"/>
              <a:gd name="connsiteX35" fmla="*/ 23164 w 34326"/>
              <a:gd name="connsiteY35" fmla="*/ 6720 h 21676"/>
              <a:gd name="connsiteX36" fmla="*/ 23169 w 34326"/>
              <a:gd name="connsiteY36" fmla="*/ 6729 h 21676"/>
              <a:gd name="connsiteX37" fmla="*/ 23184 w 34326"/>
              <a:gd name="connsiteY37" fmla="*/ 6655 h 21676"/>
              <a:gd name="connsiteX38" fmla="*/ 21362 w 34326"/>
              <a:gd name="connsiteY38" fmla="*/ 3434 h 21676"/>
              <a:gd name="connsiteX39" fmla="*/ 23258 w 34326"/>
              <a:gd name="connsiteY39" fmla="*/ 74 h 21676"/>
              <a:gd name="connsiteX40" fmla="*/ 34326 w 34326"/>
              <a:gd name="connsiteY40" fmla="*/ 74 h 21676"/>
              <a:gd name="connsiteX0" fmla="*/ 23258 w 34278"/>
              <a:gd name="connsiteY0" fmla="*/ 74 h 21676"/>
              <a:gd name="connsiteX1" fmla="*/ 27963 w 34278"/>
              <a:gd name="connsiteY1" fmla="*/ 0 h 21676"/>
              <a:gd name="connsiteX2" fmla="*/ 23242 w 34278"/>
              <a:gd name="connsiteY2" fmla="*/ 0 h 21676"/>
              <a:gd name="connsiteX3" fmla="*/ 17163 w 34278"/>
              <a:gd name="connsiteY3" fmla="*/ 10745 h 21676"/>
              <a:gd name="connsiteX4" fmla="*/ 11089 w 34278"/>
              <a:gd name="connsiteY4" fmla="*/ 9 h 21676"/>
              <a:gd name="connsiteX5" fmla="*/ 11084 w 34278"/>
              <a:gd name="connsiteY5" fmla="*/ 0 h 21676"/>
              <a:gd name="connsiteX6" fmla="*/ 96 w 34278"/>
              <a:gd name="connsiteY6" fmla="*/ 74 h 21676"/>
              <a:gd name="connsiteX7" fmla="*/ 11068 w 34278"/>
              <a:gd name="connsiteY7" fmla="*/ 74 h 21676"/>
              <a:gd name="connsiteX8" fmla="*/ 12964 w 34278"/>
              <a:gd name="connsiteY8" fmla="*/ 3425 h 21676"/>
              <a:gd name="connsiteX9" fmla="*/ 11136 w 34278"/>
              <a:gd name="connsiteY9" fmla="*/ 6655 h 21676"/>
              <a:gd name="connsiteX10" fmla="*/ 0 w 34278"/>
              <a:gd name="connsiteY10" fmla="*/ 6644 h 21676"/>
              <a:gd name="connsiteX11" fmla="*/ 11157 w 34278"/>
              <a:gd name="connsiteY11" fmla="*/ 6729 h 21676"/>
              <a:gd name="connsiteX12" fmla="*/ 12990 w 34278"/>
              <a:gd name="connsiteY12" fmla="*/ 3480 h 21676"/>
              <a:gd name="connsiteX13" fmla="*/ 17132 w 34278"/>
              <a:gd name="connsiteY13" fmla="*/ 10800 h 21676"/>
              <a:gd name="connsiteX14" fmla="*/ 12990 w 34278"/>
              <a:gd name="connsiteY14" fmla="*/ 18111 h 21676"/>
              <a:gd name="connsiteX15" fmla="*/ 11162 w 34278"/>
              <a:gd name="connsiteY15" fmla="*/ 14880 h 21676"/>
              <a:gd name="connsiteX16" fmla="*/ 11157 w 34278"/>
              <a:gd name="connsiteY16" fmla="*/ 14871 h 21676"/>
              <a:gd name="connsiteX17" fmla="*/ 48 w 34278"/>
              <a:gd name="connsiteY17" fmla="*/ 14935 h 21676"/>
              <a:gd name="connsiteX18" fmla="*/ 11136 w 34278"/>
              <a:gd name="connsiteY18" fmla="*/ 14935 h 21676"/>
              <a:gd name="connsiteX19" fmla="*/ 12964 w 34278"/>
              <a:gd name="connsiteY19" fmla="*/ 18166 h 21676"/>
              <a:gd name="connsiteX20" fmla="*/ 11068 w 34278"/>
              <a:gd name="connsiteY20" fmla="*/ 21517 h 21676"/>
              <a:gd name="connsiteX21" fmla="*/ 48 w 34278"/>
              <a:gd name="connsiteY21" fmla="*/ 21676 h 21676"/>
              <a:gd name="connsiteX22" fmla="*/ 11084 w 34278"/>
              <a:gd name="connsiteY22" fmla="*/ 21591 h 21676"/>
              <a:gd name="connsiteX23" fmla="*/ 17163 w 34278"/>
              <a:gd name="connsiteY23" fmla="*/ 10846 h 21676"/>
              <a:gd name="connsiteX24" fmla="*/ 23237 w 34278"/>
              <a:gd name="connsiteY24" fmla="*/ 21582 h 21676"/>
              <a:gd name="connsiteX25" fmla="*/ 23242 w 34278"/>
              <a:gd name="connsiteY25" fmla="*/ 21600 h 21676"/>
              <a:gd name="connsiteX26" fmla="*/ 34278 w 34278"/>
              <a:gd name="connsiteY26" fmla="*/ 21441 h 21676"/>
              <a:gd name="connsiteX27" fmla="*/ 23258 w 34278"/>
              <a:gd name="connsiteY27" fmla="*/ 21526 h 21676"/>
              <a:gd name="connsiteX28" fmla="*/ 21362 w 34278"/>
              <a:gd name="connsiteY28" fmla="*/ 18166 h 21676"/>
              <a:gd name="connsiteX29" fmla="*/ 23184 w 34278"/>
              <a:gd name="connsiteY29" fmla="*/ 14945 h 21676"/>
              <a:gd name="connsiteX30" fmla="*/ 34230 w 34278"/>
              <a:gd name="connsiteY30" fmla="*/ 14787 h 21676"/>
              <a:gd name="connsiteX31" fmla="*/ 23169 w 34278"/>
              <a:gd name="connsiteY31" fmla="*/ 14871 h 21676"/>
              <a:gd name="connsiteX32" fmla="*/ 21331 w 34278"/>
              <a:gd name="connsiteY32" fmla="*/ 18120 h 21676"/>
              <a:gd name="connsiteX33" fmla="*/ 17189 w 34278"/>
              <a:gd name="connsiteY33" fmla="*/ 10800 h 21676"/>
              <a:gd name="connsiteX34" fmla="*/ 21331 w 34278"/>
              <a:gd name="connsiteY34" fmla="*/ 3480 h 21676"/>
              <a:gd name="connsiteX35" fmla="*/ 23164 w 34278"/>
              <a:gd name="connsiteY35" fmla="*/ 6720 h 21676"/>
              <a:gd name="connsiteX36" fmla="*/ 23169 w 34278"/>
              <a:gd name="connsiteY36" fmla="*/ 6729 h 21676"/>
              <a:gd name="connsiteX37" fmla="*/ 23184 w 34278"/>
              <a:gd name="connsiteY37" fmla="*/ 6655 h 21676"/>
              <a:gd name="connsiteX38" fmla="*/ 21362 w 34278"/>
              <a:gd name="connsiteY38" fmla="*/ 3434 h 21676"/>
              <a:gd name="connsiteX39" fmla="*/ 23258 w 34278"/>
              <a:gd name="connsiteY39" fmla="*/ 74 h 21676"/>
              <a:gd name="connsiteX0" fmla="*/ 23258 w 34278"/>
              <a:gd name="connsiteY0" fmla="*/ 74 h 21676"/>
              <a:gd name="connsiteX1" fmla="*/ 23242 w 34278"/>
              <a:gd name="connsiteY1" fmla="*/ 0 h 21676"/>
              <a:gd name="connsiteX2" fmla="*/ 17163 w 34278"/>
              <a:gd name="connsiteY2" fmla="*/ 10745 h 21676"/>
              <a:gd name="connsiteX3" fmla="*/ 11089 w 34278"/>
              <a:gd name="connsiteY3" fmla="*/ 9 h 21676"/>
              <a:gd name="connsiteX4" fmla="*/ 11084 w 34278"/>
              <a:gd name="connsiteY4" fmla="*/ 0 h 21676"/>
              <a:gd name="connsiteX5" fmla="*/ 96 w 34278"/>
              <a:gd name="connsiteY5" fmla="*/ 74 h 21676"/>
              <a:gd name="connsiteX6" fmla="*/ 11068 w 34278"/>
              <a:gd name="connsiteY6" fmla="*/ 74 h 21676"/>
              <a:gd name="connsiteX7" fmla="*/ 12964 w 34278"/>
              <a:gd name="connsiteY7" fmla="*/ 3425 h 21676"/>
              <a:gd name="connsiteX8" fmla="*/ 11136 w 34278"/>
              <a:gd name="connsiteY8" fmla="*/ 6655 h 21676"/>
              <a:gd name="connsiteX9" fmla="*/ 0 w 34278"/>
              <a:gd name="connsiteY9" fmla="*/ 6644 h 21676"/>
              <a:gd name="connsiteX10" fmla="*/ 11157 w 34278"/>
              <a:gd name="connsiteY10" fmla="*/ 6729 h 21676"/>
              <a:gd name="connsiteX11" fmla="*/ 12990 w 34278"/>
              <a:gd name="connsiteY11" fmla="*/ 3480 h 21676"/>
              <a:gd name="connsiteX12" fmla="*/ 17132 w 34278"/>
              <a:gd name="connsiteY12" fmla="*/ 10800 h 21676"/>
              <a:gd name="connsiteX13" fmla="*/ 12990 w 34278"/>
              <a:gd name="connsiteY13" fmla="*/ 18111 h 21676"/>
              <a:gd name="connsiteX14" fmla="*/ 11162 w 34278"/>
              <a:gd name="connsiteY14" fmla="*/ 14880 h 21676"/>
              <a:gd name="connsiteX15" fmla="*/ 11157 w 34278"/>
              <a:gd name="connsiteY15" fmla="*/ 14871 h 21676"/>
              <a:gd name="connsiteX16" fmla="*/ 48 w 34278"/>
              <a:gd name="connsiteY16" fmla="*/ 14935 h 21676"/>
              <a:gd name="connsiteX17" fmla="*/ 11136 w 34278"/>
              <a:gd name="connsiteY17" fmla="*/ 14935 h 21676"/>
              <a:gd name="connsiteX18" fmla="*/ 12964 w 34278"/>
              <a:gd name="connsiteY18" fmla="*/ 18166 h 21676"/>
              <a:gd name="connsiteX19" fmla="*/ 11068 w 34278"/>
              <a:gd name="connsiteY19" fmla="*/ 21517 h 21676"/>
              <a:gd name="connsiteX20" fmla="*/ 48 w 34278"/>
              <a:gd name="connsiteY20" fmla="*/ 21676 h 21676"/>
              <a:gd name="connsiteX21" fmla="*/ 11084 w 34278"/>
              <a:gd name="connsiteY21" fmla="*/ 21591 h 21676"/>
              <a:gd name="connsiteX22" fmla="*/ 17163 w 34278"/>
              <a:gd name="connsiteY22" fmla="*/ 10846 h 21676"/>
              <a:gd name="connsiteX23" fmla="*/ 23237 w 34278"/>
              <a:gd name="connsiteY23" fmla="*/ 21582 h 21676"/>
              <a:gd name="connsiteX24" fmla="*/ 23242 w 34278"/>
              <a:gd name="connsiteY24" fmla="*/ 21600 h 21676"/>
              <a:gd name="connsiteX25" fmla="*/ 34278 w 34278"/>
              <a:gd name="connsiteY25" fmla="*/ 21441 h 21676"/>
              <a:gd name="connsiteX26" fmla="*/ 23258 w 34278"/>
              <a:gd name="connsiteY26" fmla="*/ 21526 h 21676"/>
              <a:gd name="connsiteX27" fmla="*/ 21362 w 34278"/>
              <a:gd name="connsiteY27" fmla="*/ 18166 h 21676"/>
              <a:gd name="connsiteX28" fmla="*/ 23184 w 34278"/>
              <a:gd name="connsiteY28" fmla="*/ 14945 h 21676"/>
              <a:gd name="connsiteX29" fmla="*/ 34230 w 34278"/>
              <a:gd name="connsiteY29" fmla="*/ 14787 h 21676"/>
              <a:gd name="connsiteX30" fmla="*/ 23169 w 34278"/>
              <a:gd name="connsiteY30" fmla="*/ 14871 h 21676"/>
              <a:gd name="connsiteX31" fmla="*/ 21331 w 34278"/>
              <a:gd name="connsiteY31" fmla="*/ 18120 h 21676"/>
              <a:gd name="connsiteX32" fmla="*/ 17189 w 34278"/>
              <a:gd name="connsiteY32" fmla="*/ 10800 h 21676"/>
              <a:gd name="connsiteX33" fmla="*/ 21331 w 34278"/>
              <a:gd name="connsiteY33" fmla="*/ 3480 h 21676"/>
              <a:gd name="connsiteX34" fmla="*/ 23164 w 34278"/>
              <a:gd name="connsiteY34" fmla="*/ 6720 h 21676"/>
              <a:gd name="connsiteX35" fmla="*/ 23169 w 34278"/>
              <a:gd name="connsiteY35" fmla="*/ 6729 h 21676"/>
              <a:gd name="connsiteX36" fmla="*/ 23184 w 34278"/>
              <a:gd name="connsiteY36" fmla="*/ 6655 h 21676"/>
              <a:gd name="connsiteX37" fmla="*/ 21362 w 34278"/>
              <a:gd name="connsiteY37" fmla="*/ 3434 h 21676"/>
              <a:gd name="connsiteX38" fmla="*/ 23258 w 34278"/>
              <a:gd name="connsiteY38" fmla="*/ 74 h 21676"/>
              <a:gd name="connsiteX0" fmla="*/ 23258 w 34278"/>
              <a:gd name="connsiteY0" fmla="*/ 74 h 21676"/>
              <a:gd name="connsiteX1" fmla="*/ 23242 w 34278"/>
              <a:gd name="connsiteY1" fmla="*/ 0 h 21676"/>
              <a:gd name="connsiteX2" fmla="*/ 17163 w 34278"/>
              <a:gd name="connsiteY2" fmla="*/ 10745 h 21676"/>
              <a:gd name="connsiteX3" fmla="*/ 11089 w 34278"/>
              <a:gd name="connsiteY3" fmla="*/ 9 h 21676"/>
              <a:gd name="connsiteX4" fmla="*/ 11084 w 34278"/>
              <a:gd name="connsiteY4" fmla="*/ 0 h 21676"/>
              <a:gd name="connsiteX5" fmla="*/ 96 w 34278"/>
              <a:gd name="connsiteY5" fmla="*/ 74 h 21676"/>
              <a:gd name="connsiteX6" fmla="*/ 11068 w 34278"/>
              <a:gd name="connsiteY6" fmla="*/ 74 h 21676"/>
              <a:gd name="connsiteX7" fmla="*/ 12964 w 34278"/>
              <a:gd name="connsiteY7" fmla="*/ 3425 h 21676"/>
              <a:gd name="connsiteX8" fmla="*/ 11136 w 34278"/>
              <a:gd name="connsiteY8" fmla="*/ 6655 h 21676"/>
              <a:gd name="connsiteX9" fmla="*/ 0 w 34278"/>
              <a:gd name="connsiteY9" fmla="*/ 6644 h 21676"/>
              <a:gd name="connsiteX10" fmla="*/ 11157 w 34278"/>
              <a:gd name="connsiteY10" fmla="*/ 6729 h 21676"/>
              <a:gd name="connsiteX11" fmla="*/ 12990 w 34278"/>
              <a:gd name="connsiteY11" fmla="*/ 3480 h 21676"/>
              <a:gd name="connsiteX12" fmla="*/ 17132 w 34278"/>
              <a:gd name="connsiteY12" fmla="*/ 10800 h 21676"/>
              <a:gd name="connsiteX13" fmla="*/ 12990 w 34278"/>
              <a:gd name="connsiteY13" fmla="*/ 18111 h 21676"/>
              <a:gd name="connsiteX14" fmla="*/ 11162 w 34278"/>
              <a:gd name="connsiteY14" fmla="*/ 14880 h 21676"/>
              <a:gd name="connsiteX15" fmla="*/ 11157 w 34278"/>
              <a:gd name="connsiteY15" fmla="*/ 14871 h 21676"/>
              <a:gd name="connsiteX16" fmla="*/ 48 w 34278"/>
              <a:gd name="connsiteY16" fmla="*/ 14935 h 21676"/>
              <a:gd name="connsiteX17" fmla="*/ 11136 w 34278"/>
              <a:gd name="connsiteY17" fmla="*/ 14935 h 21676"/>
              <a:gd name="connsiteX18" fmla="*/ 12964 w 34278"/>
              <a:gd name="connsiteY18" fmla="*/ 18166 h 21676"/>
              <a:gd name="connsiteX19" fmla="*/ 11068 w 34278"/>
              <a:gd name="connsiteY19" fmla="*/ 21517 h 21676"/>
              <a:gd name="connsiteX20" fmla="*/ 48 w 34278"/>
              <a:gd name="connsiteY20" fmla="*/ 21676 h 21676"/>
              <a:gd name="connsiteX21" fmla="*/ 11084 w 34278"/>
              <a:gd name="connsiteY21" fmla="*/ 21591 h 21676"/>
              <a:gd name="connsiteX22" fmla="*/ 17163 w 34278"/>
              <a:gd name="connsiteY22" fmla="*/ 10846 h 21676"/>
              <a:gd name="connsiteX23" fmla="*/ 23237 w 34278"/>
              <a:gd name="connsiteY23" fmla="*/ 21582 h 21676"/>
              <a:gd name="connsiteX24" fmla="*/ 23242 w 34278"/>
              <a:gd name="connsiteY24" fmla="*/ 21600 h 21676"/>
              <a:gd name="connsiteX25" fmla="*/ 34278 w 34278"/>
              <a:gd name="connsiteY25" fmla="*/ 21441 h 21676"/>
              <a:gd name="connsiteX26" fmla="*/ 23258 w 34278"/>
              <a:gd name="connsiteY26" fmla="*/ 21526 h 21676"/>
              <a:gd name="connsiteX27" fmla="*/ 21362 w 34278"/>
              <a:gd name="connsiteY27" fmla="*/ 18166 h 21676"/>
              <a:gd name="connsiteX28" fmla="*/ 23184 w 34278"/>
              <a:gd name="connsiteY28" fmla="*/ 14945 h 21676"/>
              <a:gd name="connsiteX29" fmla="*/ 23169 w 34278"/>
              <a:gd name="connsiteY29" fmla="*/ 14871 h 21676"/>
              <a:gd name="connsiteX30" fmla="*/ 21331 w 34278"/>
              <a:gd name="connsiteY30" fmla="*/ 18120 h 21676"/>
              <a:gd name="connsiteX31" fmla="*/ 17189 w 34278"/>
              <a:gd name="connsiteY31" fmla="*/ 10800 h 21676"/>
              <a:gd name="connsiteX32" fmla="*/ 21331 w 34278"/>
              <a:gd name="connsiteY32" fmla="*/ 3480 h 21676"/>
              <a:gd name="connsiteX33" fmla="*/ 23164 w 34278"/>
              <a:gd name="connsiteY33" fmla="*/ 6720 h 21676"/>
              <a:gd name="connsiteX34" fmla="*/ 23169 w 34278"/>
              <a:gd name="connsiteY34" fmla="*/ 6729 h 21676"/>
              <a:gd name="connsiteX35" fmla="*/ 23184 w 34278"/>
              <a:gd name="connsiteY35" fmla="*/ 6655 h 21676"/>
              <a:gd name="connsiteX36" fmla="*/ 21362 w 34278"/>
              <a:gd name="connsiteY36" fmla="*/ 3434 h 21676"/>
              <a:gd name="connsiteX37" fmla="*/ 23258 w 34278"/>
              <a:gd name="connsiteY37" fmla="*/ 74 h 21676"/>
              <a:gd name="connsiteX0" fmla="*/ 23258 w 23258"/>
              <a:gd name="connsiteY0" fmla="*/ 74 h 21676"/>
              <a:gd name="connsiteX1" fmla="*/ 23242 w 23258"/>
              <a:gd name="connsiteY1" fmla="*/ 0 h 21676"/>
              <a:gd name="connsiteX2" fmla="*/ 17163 w 23258"/>
              <a:gd name="connsiteY2" fmla="*/ 10745 h 21676"/>
              <a:gd name="connsiteX3" fmla="*/ 11089 w 23258"/>
              <a:gd name="connsiteY3" fmla="*/ 9 h 21676"/>
              <a:gd name="connsiteX4" fmla="*/ 11084 w 23258"/>
              <a:gd name="connsiteY4" fmla="*/ 0 h 21676"/>
              <a:gd name="connsiteX5" fmla="*/ 96 w 23258"/>
              <a:gd name="connsiteY5" fmla="*/ 74 h 21676"/>
              <a:gd name="connsiteX6" fmla="*/ 11068 w 23258"/>
              <a:gd name="connsiteY6" fmla="*/ 74 h 21676"/>
              <a:gd name="connsiteX7" fmla="*/ 12964 w 23258"/>
              <a:gd name="connsiteY7" fmla="*/ 3425 h 21676"/>
              <a:gd name="connsiteX8" fmla="*/ 11136 w 23258"/>
              <a:gd name="connsiteY8" fmla="*/ 6655 h 21676"/>
              <a:gd name="connsiteX9" fmla="*/ 0 w 23258"/>
              <a:gd name="connsiteY9" fmla="*/ 6644 h 21676"/>
              <a:gd name="connsiteX10" fmla="*/ 11157 w 23258"/>
              <a:gd name="connsiteY10" fmla="*/ 6729 h 21676"/>
              <a:gd name="connsiteX11" fmla="*/ 12990 w 23258"/>
              <a:gd name="connsiteY11" fmla="*/ 3480 h 21676"/>
              <a:gd name="connsiteX12" fmla="*/ 17132 w 23258"/>
              <a:gd name="connsiteY12" fmla="*/ 10800 h 21676"/>
              <a:gd name="connsiteX13" fmla="*/ 12990 w 23258"/>
              <a:gd name="connsiteY13" fmla="*/ 18111 h 21676"/>
              <a:gd name="connsiteX14" fmla="*/ 11162 w 23258"/>
              <a:gd name="connsiteY14" fmla="*/ 14880 h 21676"/>
              <a:gd name="connsiteX15" fmla="*/ 11157 w 23258"/>
              <a:gd name="connsiteY15" fmla="*/ 14871 h 21676"/>
              <a:gd name="connsiteX16" fmla="*/ 48 w 23258"/>
              <a:gd name="connsiteY16" fmla="*/ 14935 h 21676"/>
              <a:gd name="connsiteX17" fmla="*/ 11136 w 23258"/>
              <a:gd name="connsiteY17" fmla="*/ 14935 h 21676"/>
              <a:gd name="connsiteX18" fmla="*/ 12964 w 23258"/>
              <a:gd name="connsiteY18" fmla="*/ 18166 h 21676"/>
              <a:gd name="connsiteX19" fmla="*/ 11068 w 23258"/>
              <a:gd name="connsiteY19" fmla="*/ 21517 h 21676"/>
              <a:gd name="connsiteX20" fmla="*/ 48 w 23258"/>
              <a:gd name="connsiteY20" fmla="*/ 21676 h 21676"/>
              <a:gd name="connsiteX21" fmla="*/ 11084 w 23258"/>
              <a:gd name="connsiteY21" fmla="*/ 21591 h 21676"/>
              <a:gd name="connsiteX22" fmla="*/ 17163 w 23258"/>
              <a:gd name="connsiteY22" fmla="*/ 10846 h 21676"/>
              <a:gd name="connsiteX23" fmla="*/ 23237 w 23258"/>
              <a:gd name="connsiteY23" fmla="*/ 21582 h 21676"/>
              <a:gd name="connsiteX24" fmla="*/ 23242 w 23258"/>
              <a:gd name="connsiteY24" fmla="*/ 21600 h 21676"/>
              <a:gd name="connsiteX25" fmla="*/ 23258 w 23258"/>
              <a:gd name="connsiteY25" fmla="*/ 21526 h 21676"/>
              <a:gd name="connsiteX26" fmla="*/ 21362 w 23258"/>
              <a:gd name="connsiteY26" fmla="*/ 18166 h 21676"/>
              <a:gd name="connsiteX27" fmla="*/ 23184 w 23258"/>
              <a:gd name="connsiteY27" fmla="*/ 14945 h 21676"/>
              <a:gd name="connsiteX28" fmla="*/ 23169 w 23258"/>
              <a:gd name="connsiteY28" fmla="*/ 14871 h 21676"/>
              <a:gd name="connsiteX29" fmla="*/ 21331 w 23258"/>
              <a:gd name="connsiteY29" fmla="*/ 18120 h 21676"/>
              <a:gd name="connsiteX30" fmla="*/ 17189 w 23258"/>
              <a:gd name="connsiteY30" fmla="*/ 10800 h 21676"/>
              <a:gd name="connsiteX31" fmla="*/ 21331 w 23258"/>
              <a:gd name="connsiteY31" fmla="*/ 3480 h 21676"/>
              <a:gd name="connsiteX32" fmla="*/ 23164 w 23258"/>
              <a:gd name="connsiteY32" fmla="*/ 6720 h 21676"/>
              <a:gd name="connsiteX33" fmla="*/ 23169 w 23258"/>
              <a:gd name="connsiteY33" fmla="*/ 6729 h 21676"/>
              <a:gd name="connsiteX34" fmla="*/ 23184 w 23258"/>
              <a:gd name="connsiteY34" fmla="*/ 6655 h 21676"/>
              <a:gd name="connsiteX35" fmla="*/ 21362 w 23258"/>
              <a:gd name="connsiteY35" fmla="*/ 3434 h 21676"/>
              <a:gd name="connsiteX36" fmla="*/ 23258 w 23258"/>
              <a:gd name="connsiteY36" fmla="*/ 74 h 21676"/>
              <a:gd name="connsiteX0" fmla="*/ 23258 w 23258"/>
              <a:gd name="connsiteY0" fmla="*/ 74 h 21600"/>
              <a:gd name="connsiteX1" fmla="*/ 23242 w 23258"/>
              <a:gd name="connsiteY1" fmla="*/ 0 h 21600"/>
              <a:gd name="connsiteX2" fmla="*/ 17163 w 23258"/>
              <a:gd name="connsiteY2" fmla="*/ 10745 h 21600"/>
              <a:gd name="connsiteX3" fmla="*/ 11089 w 23258"/>
              <a:gd name="connsiteY3" fmla="*/ 9 h 21600"/>
              <a:gd name="connsiteX4" fmla="*/ 11084 w 23258"/>
              <a:gd name="connsiteY4" fmla="*/ 0 h 21600"/>
              <a:gd name="connsiteX5" fmla="*/ 96 w 23258"/>
              <a:gd name="connsiteY5" fmla="*/ 74 h 21600"/>
              <a:gd name="connsiteX6" fmla="*/ 11068 w 23258"/>
              <a:gd name="connsiteY6" fmla="*/ 74 h 21600"/>
              <a:gd name="connsiteX7" fmla="*/ 12964 w 23258"/>
              <a:gd name="connsiteY7" fmla="*/ 3425 h 21600"/>
              <a:gd name="connsiteX8" fmla="*/ 11136 w 23258"/>
              <a:gd name="connsiteY8" fmla="*/ 6655 h 21600"/>
              <a:gd name="connsiteX9" fmla="*/ 0 w 23258"/>
              <a:gd name="connsiteY9" fmla="*/ 6644 h 21600"/>
              <a:gd name="connsiteX10" fmla="*/ 11157 w 23258"/>
              <a:gd name="connsiteY10" fmla="*/ 6729 h 21600"/>
              <a:gd name="connsiteX11" fmla="*/ 12990 w 23258"/>
              <a:gd name="connsiteY11" fmla="*/ 3480 h 21600"/>
              <a:gd name="connsiteX12" fmla="*/ 17132 w 23258"/>
              <a:gd name="connsiteY12" fmla="*/ 10800 h 21600"/>
              <a:gd name="connsiteX13" fmla="*/ 12990 w 23258"/>
              <a:gd name="connsiteY13" fmla="*/ 18111 h 21600"/>
              <a:gd name="connsiteX14" fmla="*/ 11162 w 23258"/>
              <a:gd name="connsiteY14" fmla="*/ 14880 h 21600"/>
              <a:gd name="connsiteX15" fmla="*/ 11157 w 23258"/>
              <a:gd name="connsiteY15" fmla="*/ 14871 h 21600"/>
              <a:gd name="connsiteX16" fmla="*/ 48 w 23258"/>
              <a:gd name="connsiteY16" fmla="*/ 14935 h 21600"/>
              <a:gd name="connsiteX17" fmla="*/ 11136 w 23258"/>
              <a:gd name="connsiteY17" fmla="*/ 14935 h 21600"/>
              <a:gd name="connsiteX18" fmla="*/ 12964 w 23258"/>
              <a:gd name="connsiteY18" fmla="*/ 18166 h 21600"/>
              <a:gd name="connsiteX19" fmla="*/ 11068 w 23258"/>
              <a:gd name="connsiteY19" fmla="*/ 21517 h 21600"/>
              <a:gd name="connsiteX20" fmla="*/ 11084 w 23258"/>
              <a:gd name="connsiteY20" fmla="*/ 21591 h 21600"/>
              <a:gd name="connsiteX21" fmla="*/ 17163 w 23258"/>
              <a:gd name="connsiteY21" fmla="*/ 10846 h 21600"/>
              <a:gd name="connsiteX22" fmla="*/ 23237 w 23258"/>
              <a:gd name="connsiteY22" fmla="*/ 21582 h 21600"/>
              <a:gd name="connsiteX23" fmla="*/ 23242 w 23258"/>
              <a:gd name="connsiteY23" fmla="*/ 21600 h 21600"/>
              <a:gd name="connsiteX24" fmla="*/ 23258 w 23258"/>
              <a:gd name="connsiteY24" fmla="*/ 21526 h 21600"/>
              <a:gd name="connsiteX25" fmla="*/ 21362 w 23258"/>
              <a:gd name="connsiteY25" fmla="*/ 18166 h 21600"/>
              <a:gd name="connsiteX26" fmla="*/ 23184 w 23258"/>
              <a:gd name="connsiteY26" fmla="*/ 14945 h 21600"/>
              <a:gd name="connsiteX27" fmla="*/ 23169 w 23258"/>
              <a:gd name="connsiteY27" fmla="*/ 14871 h 21600"/>
              <a:gd name="connsiteX28" fmla="*/ 21331 w 23258"/>
              <a:gd name="connsiteY28" fmla="*/ 18120 h 21600"/>
              <a:gd name="connsiteX29" fmla="*/ 17189 w 23258"/>
              <a:gd name="connsiteY29" fmla="*/ 10800 h 21600"/>
              <a:gd name="connsiteX30" fmla="*/ 21331 w 23258"/>
              <a:gd name="connsiteY30" fmla="*/ 3480 h 21600"/>
              <a:gd name="connsiteX31" fmla="*/ 23164 w 23258"/>
              <a:gd name="connsiteY31" fmla="*/ 6720 h 21600"/>
              <a:gd name="connsiteX32" fmla="*/ 23169 w 23258"/>
              <a:gd name="connsiteY32" fmla="*/ 6729 h 21600"/>
              <a:gd name="connsiteX33" fmla="*/ 23184 w 23258"/>
              <a:gd name="connsiteY33" fmla="*/ 6655 h 21600"/>
              <a:gd name="connsiteX34" fmla="*/ 21362 w 23258"/>
              <a:gd name="connsiteY34" fmla="*/ 3434 h 21600"/>
              <a:gd name="connsiteX35" fmla="*/ 23258 w 23258"/>
              <a:gd name="connsiteY35" fmla="*/ 74 h 21600"/>
              <a:gd name="connsiteX0" fmla="*/ 23258 w 23258"/>
              <a:gd name="connsiteY0" fmla="*/ 74 h 21600"/>
              <a:gd name="connsiteX1" fmla="*/ 23242 w 23258"/>
              <a:gd name="connsiteY1" fmla="*/ 0 h 21600"/>
              <a:gd name="connsiteX2" fmla="*/ 17163 w 23258"/>
              <a:gd name="connsiteY2" fmla="*/ 10745 h 21600"/>
              <a:gd name="connsiteX3" fmla="*/ 11089 w 23258"/>
              <a:gd name="connsiteY3" fmla="*/ 9 h 21600"/>
              <a:gd name="connsiteX4" fmla="*/ 11084 w 23258"/>
              <a:gd name="connsiteY4" fmla="*/ 0 h 21600"/>
              <a:gd name="connsiteX5" fmla="*/ 96 w 23258"/>
              <a:gd name="connsiteY5" fmla="*/ 74 h 21600"/>
              <a:gd name="connsiteX6" fmla="*/ 11068 w 23258"/>
              <a:gd name="connsiteY6" fmla="*/ 74 h 21600"/>
              <a:gd name="connsiteX7" fmla="*/ 12964 w 23258"/>
              <a:gd name="connsiteY7" fmla="*/ 3425 h 21600"/>
              <a:gd name="connsiteX8" fmla="*/ 11136 w 23258"/>
              <a:gd name="connsiteY8" fmla="*/ 6655 h 21600"/>
              <a:gd name="connsiteX9" fmla="*/ 0 w 23258"/>
              <a:gd name="connsiteY9" fmla="*/ 6644 h 21600"/>
              <a:gd name="connsiteX10" fmla="*/ 11157 w 23258"/>
              <a:gd name="connsiteY10" fmla="*/ 6729 h 21600"/>
              <a:gd name="connsiteX11" fmla="*/ 12990 w 23258"/>
              <a:gd name="connsiteY11" fmla="*/ 3480 h 21600"/>
              <a:gd name="connsiteX12" fmla="*/ 17132 w 23258"/>
              <a:gd name="connsiteY12" fmla="*/ 10800 h 21600"/>
              <a:gd name="connsiteX13" fmla="*/ 12990 w 23258"/>
              <a:gd name="connsiteY13" fmla="*/ 18111 h 21600"/>
              <a:gd name="connsiteX14" fmla="*/ 11162 w 23258"/>
              <a:gd name="connsiteY14" fmla="*/ 14880 h 21600"/>
              <a:gd name="connsiteX15" fmla="*/ 11157 w 23258"/>
              <a:gd name="connsiteY15" fmla="*/ 14871 h 21600"/>
              <a:gd name="connsiteX16" fmla="*/ 11136 w 23258"/>
              <a:gd name="connsiteY16" fmla="*/ 14935 h 21600"/>
              <a:gd name="connsiteX17" fmla="*/ 12964 w 23258"/>
              <a:gd name="connsiteY17" fmla="*/ 18166 h 21600"/>
              <a:gd name="connsiteX18" fmla="*/ 11068 w 23258"/>
              <a:gd name="connsiteY18" fmla="*/ 21517 h 21600"/>
              <a:gd name="connsiteX19" fmla="*/ 11084 w 23258"/>
              <a:gd name="connsiteY19" fmla="*/ 21591 h 21600"/>
              <a:gd name="connsiteX20" fmla="*/ 17163 w 23258"/>
              <a:gd name="connsiteY20" fmla="*/ 10846 h 21600"/>
              <a:gd name="connsiteX21" fmla="*/ 23237 w 23258"/>
              <a:gd name="connsiteY21" fmla="*/ 21582 h 21600"/>
              <a:gd name="connsiteX22" fmla="*/ 23242 w 23258"/>
              <a:gd name="connsiteY22" fmla="*/ 21600 h 21600"/>
              <a:gd name="connsiteX23" fmla="*/ 23258 w 23258"/>
              <a:gd name="connsiteY23" fmla="*/ 21526 h 21600"/>
              <a:gd name="connsiteX24" fmla="*/ 21362 w 23258"/>
              <a:gd name="connsiteY24" fmla="*/ 18166 h 21600"/>
              <a:gd name="connsiteX25" fmla="*/ 23184 w 23258"/>
              <a:gd name="connsiteY25" fmla="*/ 14945 h 21600"/>
              <a:gd name="connsiteX26" fmla="*/ 23169 w 23258"/>
              <a:gd name="connsiteY26" fmla="*/ 14871 h 21600"/>
              <a:gd name="connsiteX27" fmla="*/ 21331 w 23258"/>
              <a:gd name="connsiteY27" fmla="*/ 18120 h 21600"/>
              <a:gd name="connsiteX28" fmla="*/ 17189 w 23258"/>
              <a:gd name="connsiteY28" fmla="*/ 10800 h 21600"/>
              <a:gd name="connsiteX29" fmla="*/ 21331 w 23258"/>
              <a:gd name="connsiteY29" fmla="*/ 3480 h 21600"/>
              <a:gd name="connsiteX30" fmla="*/ 23164 w 23258"/>
              <a:gd name="connsiteY30" fmla="*/ 6720 h 21600"/>
              <a:gd name="connsiteX31" fmla="*/ 23169 w 23258"/>
              <a:gd name="connsiteY31" fmla="*/ 6729 h 21600"/>
              <a:gd name="connsiteX32" fmla="*/ 23184 w 23258"/>
              <a:gd name="connsiteY32" fmla="*/ 6655 h 21600"/>
              <a:gd name="connsiteX33" fmla="*/ 21362 w 23258"/>
              <a:gd name="connsiteY33" fmla="*/ 3434 h 21600"/>
              <a:gd name="connsiteX34" fmla="*/ 23258 w 23258"/>
              <a:gd name="connsiteY34" fmla="*/ 74 h 21600"/>
              <a:gd name="connsiteX0" fmla="*/ 23162 w 23162"/>
              <a:gd name="connsiteY0" fmla="*/ 74 h 21600"/>
              <a:gd name="connsiteX1" fmla="*/ 23146 w 23162"/>
              <a:gd name="connsiteY1" fmla="*/ 0 h 21600"/>
              <a:gd name="connsiteX2" fmla="*/ 17067 w 23162"/>
              <a:gd name="connsiteY2" fmla="*/ 10745 h 21600"/>
              <a:gd name="connsiteX3" fmla="*/ 10993 w 23162"/>
              <a:gd name="connsiteY3" fmla="*/ 9 h 21600"/>
              <a:gd name="connsiteX4" fmla="*/ 10988 w 23162"/>
              <a:gd name="connsiteY4" fmla="*/ 0 h 21600"/>
              <a:gd name="connsiteX5" fmla="*/ 0 w 23162"/>
              <a:gd name="connsiteY5" fmla="*/ 74 h 21600"/>
              <a:gd name="connsiteX6" fmla="*/ 10972 w 23162"/>
              <a:gd name="connsiteY6" fmla="*/ 74 h 21600"/>
              <a:gd name="connsiteX7" fmla="*/ 12868 w 23162"/>
              <a:gd name="connsiteY7" fmla="*/ 3425 h 21600"/>
              <a:gd name="connsiteX8" fmla="*/ 11040 w 23162"/>
              <a:gd name="connsiteY8" fmla="*/ 6655 h 21600"/>
              <a:gd name="connsiteX9" fmla="*/ 11061 w 23162"/>
              <a:gd name="connsiteY9" fmla="*/ 6729 h 21600"/>
              <a:gd name="connsiteX10" fmla="*/ 12894 w 23162"/>
              <a:gd name="connsiteY10" fmla="*/ 3480 h 21600"/>
              <a:gd name="connsiteX11" fmla="*/ 17036 w 23162"/>
              <a:gd name="connsiteY11" fmla="*/ 10800 h 21600"/>
              <a:gd name="connsiteX12" fmla="*/ 12894 w 23162"/>
              <a:gd name="connsiteY12" fmla="*/ 18111 h 21600"/>
              <a:gd name="connsiteX13" fmla="*/ 11066 w 23162"/>
              <a:gd name="connsiteY13" fmla="*/ 14880 h 21600"/>
              <a:gd name="connsiteX14" fmla="*/ 11061 w 23162"/>
              <a:gd name="connsiteY14" fmla="*/ 14871 h 21600"/>
              <a:gd name="connsiteX15" fmla="*/ 11040 w 23162"/>
              <a:gd name="connsiteY15" fmla="*/ 14935 h 21600"/>
              <a:gd name="connsiteX16" fmla="*/ 12868 w 23162"/>
              <a:gd name="connsiteY16" fmla="*/ 18166 h 21600"/>
              <a:gd name="connsiteX17" fmla="*/ 10972 w 23162"/>
              <a:gd name="connsiteY17" fmla="*/ 21517 h 21600"/>
              <a:gd name="connsiteX18" fmla="*/ 10988 w 23162"/>
              <a:gd name="connsiteY18" fmla="*/ 21591 h 21600"/>
              <a:gd name="connsiteX19" fmla="*/ 17067 w 23162"/>
              <a:gd name="connsiteY19" fmla="*/ 10846 h 21600"/>
              <a:gd name="connsiteX20" fmla="*/ 23141 w 23162"/>
              <a:gd name="connsiteY20" fmla="*/ 21582 h 21600"/>
              <a:gd name="connsiteX21" fmla="*/ 23146 w 23162"/>
              <a:gd name="connsiteY21" fmla="*/ 21600 h 21600"/>
              <a:gd name="connsiteX22" fmla="*/ 23162 w 23162"/>
              <a:gd name="connsiteY22" fmla="*/ 21526 h 21600"/>
              <a:gd name="connsiteX23" fmla="*/ 21266 w 23162"/>
              <a:gd name="connsiteY23" fmla="*/ 18166 h 21600"/>
              <a:gd name="connsiteX24" fmla="*/ 23088 w 23162"/>
              <a:gd name="connsiteY24" fmla="*/ 14945 h 21600"/>
              <a:gd name="connsiteX25" fmla="*/ 23073 w 23162"/>
              <a:gd name="connsiteY25" fmla="*/ 14871 h 21600"/>
              <a:gd name="connsiteX26" fmla="*/ 21235 w 23162"/>
              <a:gd name="connsiteY26" fmla="*/ 18120 h 21600"/>
              <a:gd name="connsiteX27" fmla="*/ 17093 w 23162"/>
              <a:gd name="connsiteY27" fmla="*/ 10800 h 21600"/>
              <a:gd name="connsiteX28" fmla="*/ 21235 w 23162"/>
              <a:gd name="connsiteY28" fmla="*/ 3480 h 21600"/>
              <a:gd name="connsiteX29" fmla="*/ 23068 w 23162"/>
              <a:gd name="connsiteY29" fmla="*/ 6720 h 21600"/>
              <a:gd name="connsiteX30" fmla="*/ 23073 w 23162"/>
              <a:gd name="connsiteY30" fmla="*/ 6729 h 21600"/>
              <a:gd name="connsiteX31" fmla="*/ 23088 w 23162"/>
              <a:gd name="connsiteY31" fmla="*/ 6655 h 21600"/>
              <a:gd name="connsiteX32" fmla="*/ 21266 w 23162"/>
              <a:gd name="connsiteY32" fmla="*/ 3434 h 21600"/>
              <a:gd name="connsiteX33" fmla="*/ 23162 w 23162"/>
              <a:gd name="connsiteY33" fmla="*/ 74 h 21600"/>
              <a:gd name="connsiteX0" fmla="*/ 12190 w 12190"/>
              <a:gd name="connsiteY0" fmla="*/ 74 h 21600"/>
              <a:gd name="connsiteX1" fmla="*/ 12174 w 12190"/>
              <a:gd name="connsiteY1" fmla="*/ 0 h 21600"/>
              <a:gd name="connsiteX2" fmla="*/ 6095 w 12190"/>
              <a:gd name="connsiteY2" fmla="*/ 10745 h 21600"/>
              <a:gd name="connsiteX3" fmla="*/ 21 w 12190"/>
              <a:gd name="connsiteY3" fmla="*/ 9 h 21600"/>
              <a:gd name="connsiteX4" fmla="*/ 16 w 12190"/>
              <a:gd name="connsiteY4" fmla="*/ 0 h 21600"/>
              <a:gd name="connsiteX5" fmla="*/ 0 w 12190"/>
              <a:gd name="connsiteY5" fmla="*/ 74 h 21600"/>
              <a:gd name="connsiteX6" fmla="*/ 1896 w 12190"/>
              <a:gd name="connsiteY6" fmla="*/ 3425 h 21600"/>
              <a:gd name="connsiteX7" fmla="*/ 68 w 12190"/>
              <a:gd name="connsiteY7" fmla="*/ 6655 h 21600"/>
              <a:gd name="connsiteX8" fmla="*/ 89 w 12190"/>
              <a:gd name="connsiteY8" fmla="*/ 6729 h 21600"/>
              <a:gd name="connsiteX9" fmla="*/ 1922 w 12190"/>
              <a:gd name="connsiteY9" fmla="*/ 3480 h 21600"/>
              <a:gd name="connsiteX10" fmla="*/ 6064 w 12190"/>
              <a:gd name="connsiteY10" fmla="*/ 10800 h 21600"/>
              <a:gd name="connsiteX11" fmla="*/ 1922 w 12190"/>
              <a:gd name="connsiteY11" fmla="*/ 18111 h 21600"/>
              <a:gd name="connsiteX12" fmla="*/ 94 w 12190"/>
              <a:gd name="connsiteY12" fmla="*/ 14880 h 21600"/>
              <a:gd name="connsiteX13" fmla="*/ 89 w 12190"/>
              <a:gd name="connsiteY13" fmla="*/ 14871 h 21600"/>
              <a:gd name="connsiteX14" fmla="*/ 68 w 12190"/>
              <a:gd name="connsiteY14" fmla="*/ 14935 h 21600"/>
              <a:gd name="connsiteX15" fmla="*/ 1896 w 12190"/>
              <a:gd name="connsiteY15" fmla="*/ 18166 h 21600"/>
              <a:gd name="connsiteX16" fmla="*/ 0 w 12190"/>
              <a:gd name="connsiteY16" fmla="*/ 21517 h 21600"/>
              <a:gd name="connsiteX17" fmla="*/ 16 w 12190"/>
              <a:gd name="connsiteY17" fmla="*/ 21591 h 21600"/>
              <a:gd name="connsiteX18" fmla="*/ 6095 w 12190"/>
              <a:gd name="connsiteY18" fmla="*/ 10846 h 21600"/>
              <a:gd name="connsiteX19" fmla="*/ 12169 w 12190"/>
              <a:gd name="connsiteY19" fmla="*/ 21582 h 21600"/>
              <a:gd name="connsiteX20" fmla="*/ 12174 w 12190"/>
              <a:gd name="connsiteY20" fmla="*/ 21600 h 21600"/>
              <a:gd name="connsiteX21" fmla="*/ 12190 w 12190"/>
              <a:gd name="connsiteY21" fmla="*/ 21526 h 21600"/>
              <a:gd name="connsiteX22" fmla="*/ 10294 w 12190"/>
              <a:gd name="connsiteY22" fmla="*/ 18166 h 21600"/>
              <a:gd name="connsiteX23" fmla="*/ 12116 w 12190"/>
              <a:gd name="connsiteY23" fmla="*/ 14945 h 21600"/>
              <a:gd name="connsiteX24" fmla="*/ 12101 w 12190"/>
              <a:gd name="connsiteY24" fmla="*/ 14871 h 21600"/>
              <a:gd name="connsiteX25" fmla="*/ 10263 w 12190"/>
              <a:gd name="connsiteY25" fmla="*/ 18120 h 21600"/>
              <a:gd name="connsiteX26" fmla="*/ 6121 w 12190"/>
              <a:gd name="connsiteY26" fmla="*/ 10800 h 21600"/>
              <a:gd name="connsiteX27" fmla="*/ 10263 w 12190"/>
              <a:gd name="connsiteY27" fmla="*/ 3480 h 21600"/>
              <a:gd name="connsiteX28" fmla="*/ 12096 w 12190"/>
              <a:gd name="connsiteY28" fmla="*/ 6720 h 21600"/>
              <a:gd name="connsiteX29" fmla="*/ 12101 w 12190"/>
              <a:gd name="connsiteY29" fmla="*/ 6729 h 21600"/>
              <a:gd name="connsiteX30" fmla="*/ 12116 w 12190"/>
              <a:gd name="connsiteY30" fmla="*/ 6655 h 21600"/>
              <a:gd name="connsiteX31" fmla="*/ 10294 w 12190"/>
              <a:gd name="connsiteY31" fmla="*/ 3434 h 21600"/>
              <a:gd name="connsiteX32" fmla="*/ 12190 w 12190"/>
              <a:gd name="connsiteY32" fmla="*/ 74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2190" h="21600" extrusionOk="0">
                <a:moveTo>
                  <a:pt x="12190" y="74"/>
                </a:moveTo>
                <a:cubicBezTo>
                  <a:pt x="12185" y="49"/>
                  <a:pt x="12179" y="25"/>
                  <a:pt x="12174" y="0"/>
                </a:cubicBezTo>
                <a:lnTo>
                  <a:pt x="6095" y="10745"/>
                </a:lnTo>
                <a:lnTo>
                  <a:pt x="21" y="9"/>
                </a:lnTo>
                <a:cubicBezTo>
                  <a:pt x="19" y="6"/>
                  <a:pt x="18" y="3"/>
                  <a:pt x="16" y="0"/>
                </a:cubicBezTo>
                <a:cubicBezTo>
                  <a:pt x="11" y="25"/>
                  <a:pt x="5" y="49"/>
                  <a:pt x="0" y="74"/>
                </a:cubicBezTo>
                <a:lnTo>
                  <a:pt x="1896" y="3425"/>
                </a:lnTo>
                <a:lnTo>
                  <a:pt x="68" y="6655"/>
                </a:lnTo>
                <a:cubicBezTo>
                  <a:pt x="75" y="6680"/>
                  <a:pt x="82" y="6704"/>
                  <a:pt x="89" y="6729"/>
                </a:cubicBezTo>
                <a:lnTo>
                  <a:pt x="1922" y="3480"/>
                </a:lnTo>
                <a:lnTo>
                  <a:pt x="6064" y="10800"/>
                </a:lnTo>
                <a:lnTo>
                  <a:pt x="1922" y="18111"/>
                </a:lnTo>
                <a:lnTo>
                  <a:pt x="94" y="14880"/>
                </a:lnTo>
                <a:cubicBezTo>
                  <a:pt x="92" y="14877"/>
                  <a:pt x="91" y="14874"/>
                  <a:pt x="89" y="14871"/>
                </a:cubicBezTo>
                <a:cubicBezTo>
                  <a:pt x="82" y="14892"/>
                  <a:pt x="75" y="14914"/>
                  <a:pt x="68" y="14935"/>
                </a:cubicBezTo>
                <a:lnTo>
                  <a:pt x="1896" y="18166"/>
                </a:lnTo>
                <a:lnTo>
                  <a:pt x="0" y="21517"/>
                </a:lnTo>
                <a:cubicBezTo>
                  <a:pt x="5" y="21542"/>
                  <a:pt x="11" y="21566"/>
                  <a:pt x="16" y="21591"/>
                </a:cubicBezTo>
                <a:lnTo>
                  <a:pt x="6095" y="10846"/>
                </a:lnTo>
                <a:lnTo>
                  <a:pt x="12169" y="21582"/>
                </a:lnTo>
                <a:cubicBezTo>
                  <a:pt x="12171" y="21588"/>
                  <a:pt x="12172" y="21594"/>
                  <a:pt x="12174" y="21600"/>
                </a:cubicBezTo>
                <a:cubicBezTo>
                  <a:pt x="12179" y="21575"/>
                  <a:pt x="12185" y="21551"/>
                  <a:pt x="12190" y="21526"/>
                </a:cubicBezTo>
                <a:lnTo>
                  <a:pt x="10294" y="18166"/>
                </a:lnTo>
                <a:lnTo>
                  <a:pt x="12116" y="14945"/>
                </a:lnTo>
                <a:cubicBezTo>
                  <a:pt x="12111" y="14920"/>
                  <a:pt x="12106" y="14896"/>
                  <a:pt x="12101" y="14871"/>
                </a:cubicBezTo>
                <a:lnTo>
                  <a:pt x="10263" y="18120"/>
                </a:lnTo>
                <a:lnTo>
                  <a:pt x="6121" y="10800"/>
                </a:lnTo>
                <a:lnTo>
                  <a:pt x="10263" y="3480"/>
                </a:lnTo>
                <a:lnTo>
                  <a:pt x="12096" y="6720"/>
                </a:lnTo>
                <a:cubicBezTo>
                  <a:pt x="12098" y="6723"/>
                  <a:pt x="12099" y="6726"/>
                  <a:pt x="12101" y="6729"/>
                </a:cubicBezTo>
                <a:cubicBezTo>
                  <a:pt x="12106" y="6704"/>
                  <a:pt x="12111" y="6680"/>
                  <a:pt x="12116" y="6655"/>
                </a:cubicBezTo>
                <a:lnTo>
                  <a:pt x="10294" y="3434"/>
                </a:lnTo>
                <a:lnTo>
                  <a:pt x="12190" y="7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>
            <a:noFill/>
            <a:prstDash val="dash"/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14ECE215-69C5-8BB8-8F2B-8BFD12EC4F6C}"/>
              </a:ext>
            </a:extLst>
          </p:cNvPr>
          <p:cNvSpPr>
            <a:spLocks noChangeAspect="1"/>
          </p:cNvSpPr>
          <p:nvPr/>
        </p:nvSpPr>
        <p:spPr>
          <a:xfrm>
            <a:off x="6977468" y="1336713"/>
            <a:ext cx="1253511" cy="1253514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349FAF83-187F-DAA2-8BAB-7CE22BEDA9E1}"/>
              </a:ext>
            </a:extLst>
          </p:cNvPr>
          <p:cNvSpPr>
            <a:spLocks noChangeAspect="1"/>
          </p:cNvSpPr>
          <p:nvPr/>
        </p:nvSpPr>
        <p:spPr>
          <a:xfrm>
            <a:off x="6977468" y="4090385"/>
            <a:ext cx="1253506" cy="1253514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21DD29BE-4FBA-48F1-719D-95871DC5EE56}"/>
              </a:ext>
            </a:extLst>
          </p:cNvPr>
          <p:cNvSpPr>
            <a:spLocks noChangeAspect="1"/>
          </p:cNvSpPr>
          <p:nvPr/>
        </p:nvSpPr>
        <p:spPr>
          <a:xfrm>
            <a:off x="4223793" y="1336713"/>
            <a:ext cx="1253514" cy="1253514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C7249576-D6C1-480C-E4C8-9FEF95B84AA3}"/>
              </a:ext>
            </a:extLst>
          </p:cNvPr>
          <p:cNvSpPr>
            <a:spLocks noChangeAspect="1"/>
          </p:cNvSpPr>
          <p:nvPr/>
        </p:nvSpPr>
        <p:spPr>
          <a:xfrm>
            <a:off x="4223793" y="4090385"/>
            <a:ext cx="1253524" cy="1253514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riangle">
            <a:extLst>
              <a:ext uri="{FF2B5EF4-FFF2-40B4-BE49-F238E27FC236}">
                <a16:creationId xmlns:a16="http://schemas.microsoft.com/office/drawing/2014/main" id="{5BDAEE82-19AA-6272-3FD1-F4B0F61AD994}"/>
              </a:ext>
            </a:extLst>
          </p:cNvPr>
          <p:cNvSpPr/>
          <p:nvPr/>
        </p:nvSpPr>
        <p:spPr>
          <a:xfrm>
            <a:off x="5066815" y="2307493"/>
            <a:ext cx="1030905" cy="1030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0" name="Triangle">
            <a:extLst>
              <a:ext uri="{FF2B5EF4-FFF2-40B4-BE49-F238E27FC236}">
                <a16:creationId xmlns:a16="http://schemas.microsoft.com/office/drawing/2014/main" id="{7EB93F47-337A-132E-FE6E-88F059FF48D9}"/>
              </a:ext>
            </a:extLst>
          </p:cNvPr>
          <p:cNvSpPr/>
          <p:nvPr/>
        </p:nvSpPr>
        <p:spPr>
          <a:xfrm>
            <a:off x="6099442" y="2307493"/>
            <a:ext cx="1029185" cy="1030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1" name="Shape">
            <a:extLst>
              <a:ext uri="{FF2B5EF4-FFF2-40B4-BE49-F238E27FC236}">
                <a16:creationId xmlns:a16="http://schemas.microsoft.com/office/drawing/2014/main" id="{749846C0-FC15-97DA-BC2B-844FDD6C067E}"/>
              </a:ext>
            </a:extLst>
          </p:cNvPr>
          <p:cNvSpPr/>
          <p:nvPr/>
        </p:nvSpPr>
        <p:spPr>
          <a:xfrm>
            <a:off x="5066815" y="3340119"/>
            <a:ext cx="1030905" cy="1030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78E5336F-8AA2-E071-FFE9-29A3C17DB822}"/>
              </a:ext>
            </a:extLst>
          </p:cNvPr>
          <p:cNvSpPr/>
          <p:nvPr/>
        </p:nvSpPr>
        <p:spPr>
          <a:xfrm>
            <a:off x="6099442" y="3340119"/>
            <a:ext cx="1030909" cy="10309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0"/>
                </a:lnTo>
                <a:lnTo>
                  <a:pt x="21564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13" name="Shape">
            <a:extLst>
              <a:ext uri="{FF2B5EF4-FFF2-40B4-BE49-F238E27FC236}">
                <a16:creationId xmlns:a16="http://schemas.microsoft.com/office/drawing/2014/main" id="{C8FCC66C-D0CD-321E-6F1F-CF64C65AC9FF}"/>
              </a:ext>
            </a:extLst>
          </p:cNvPr>
          <p:cNvSpPr/>
          <p:nvPr/>
        </p:nvSpPr>
        <p:spPr>
          <a:xfrm>
            <a:off x="5553343" y="2794021"/>
            <a:ext cx="1082880" cy="10828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10800"/>
                </a:lnTo>
                <a:lnTo>
                  <a:pt x="10800" y="21600"/>
                </a:lnTo>
                <a:lnTo>
                  <a:pt x="0" y="108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54603693-54C3-3BF3-3B43-680C2BA8588C}"/>
              </a:ext>
            </a:extLst>
          </p:cNvPr>
          <p:cNvSpPr>
            <a:spLocks noChangeAspect="1"/>
          </p:cNvSpPr>
          <p:nvPr/>
        </p:nvSpPr>
        <p:spPr>
          <a:xfrm>
            <a:off x="6977468" y="1433396"/>
            <a:ext cx="1060148" cy="1060148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0B3B8D3F-5AE4-E414-255F-5F32462B5D78}"/>
              </a:ext>
            </a:extLst>
          </p:cNvPr>
          <p:cNvSpPr>
            <a:spLocks noChangeAspect="1"/>
          </p:cNvSpPr>
          <p:nvPr/>
        </p:nvSpPr>
        <p:spPr>
          <a:xfrm>
            <a:off x="6977468" y="4187068"/>
            <a:ext cx="1060148" cy="1060148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35182369-C0C2-B616-03D5-45005B53239E}"/>
              </a:ext>
            </a:extLst>
          </p:cNvPr>
          <p:cNvSpPr>
            <a:spLocks noChangeAspect="1"/>
          </p:cNvSpPr>
          <p:nvPr/>
        </p:nvSpPr>
        <p:spPr>
          <a:xfrm>
            <a:off x="4417159" y="1433396"/>
            <a:ext cx="1060148" cy="1060148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9D4D8B6E-767E-D432-95D5-DF7F869988D5}"/>
              </a:ext>
            </a:extLst>
          </p:cNvPr>
          <p:cNvSpPr>
            <a:spLocks noChangeAspect="1"/>
          </p:cNvSpPr>
          <p:nvPr/>
        </p:nvSpPr>
        <p:spPr>
          <a:xfrm>
            <a:off x="4417159" y="4187068"/>
            <a:ext cx="1060148" cy="1060148"/>
          </a:xfrm>
          <a:prstGeom prst="ellipse">
            <a:avLst/>
          </a:prstGeom>
          <a:solidFill>
            <a:schemeClr val="bg1"/>
          </a:solidFill>
          <a:ln w="12700">
            <a:miter lim="400000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endParaRPr sz="3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6" name="Picture 2" descr="Machine learning - Free business and finance icons">
            <a:extLst>
              <a:ext uri="{FF2B5EF4-FFF2-40B4-BE49-F238E27FC236}">
                <a16:creationId xmlns:a16="http://schemas.microsoft.com/office/drawing/2014/main" id="{EC84531B-1AAE-4AB5-3094-90F9B9C31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193" y="164343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alysis - Free business icons">
            <a:extLst>
              <a:ext uri="{FF2B5EF4-FFF2-40B4-BE49-F238E27FC236}">
                <a16:creationId xmlns:a16="http://schemas.microsoft.com/office/drawing/2014/main" id="{11046177-21CD-0C96-6ED0-4ACAFD6F2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193" y="439710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vestment - Free business icons">
            <a:extLst>
              <a:ext uri="{FF2B5EF4-FFF2-40B4-BE49-F238E27FC236}">
                <a16:creationId xmlns:a16="http://schemas.microsoft.com/office/drawing/2014/main" id="{3FA79033-AD40-B5F1-825D-F8E9612F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02" y="439710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commendation letter - Free business and finance icons">
            <a:extLst>
              <a:ext uri="{FF2B5EF4-FFF2-40B4-BE49-F238E27FC236}">
                <a16:creationId xmlns:a16="http://schemas.microsoft.com/office/drawing/2014/main" id="{45B24726-696C-6EE4-3C49-3883CC56E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02" y="1643430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 noChangeAspect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ML Models vs GPT4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31E32-4A9D-B8B7-A9EB-70517FD90399}"/>
              </a:ext>
            </a:extLst>
          </p:cNvPr>
          <p:cNvSpPr>
            <a:spLocks noChangeAspect="1"/>
          </p:cNvSpPr>
          <p:nvPr/>
        </p:nvSpPr>
        <p:spPr>
          <a:xfrm>
            <a:off x="6231360" y="2450244"/>
            <a:ext cx="5579640" cy="2271917"/>
          </a:xfrm>
          <a:prstGeom prst="rect">
            <a:avLst/>
          </a:prstGeom>
          <a:solidFill>
            <a:srgbClr val="C6FFF9">
              <a:alpha val="50196"/>
            </a:srgb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3F1F96-83A2-319A-5608-25D5DECABE39}"/>
              </a:ext>
            </a:extLst>
          </p:cNvPr>
          <p:cNvSpPr/>
          <p:nvPr/>
        </p:nvSpPr>
        <p:spPr>
          <a:xfrm>
            <a:off x="644226" y="3586202"/>
            <a:ext cx="5579640" cy="227191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EFC04C-5F06-BCFD-A561-660D825B707E}"/>
              </a:ext>
            </a:extLst>
          </p:cNvPr>
          <p:cNvSpPr/>
          <p:nvPr/>
        </p:nvSpPr>
        <p:spPr>
          <a:xfrm>
            <a:off x="644226" y="1314285"/>
            <a:ext cx="5579640" cy="227191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DDA9A8-68C2-2AD7-2DFF-D26F3BDFF539}"/>
              </a:ext>
            </a:extLst>
          </p:cNvPr>
          <p:cNvCxnSpPr>
            <a:cxnSpLocks/>
          </p:cNvCxnSpPr>
          <p:nvPr/>
        </p:nvCxnSpPr>
        <p:spPr>
          <a:xfrm>
            <a:off x="381000" y="3586202"/>
            <a:ext cx="449398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B48C97B-7587-9BD7-A2EB-B96A566BF46F}"/>
              </a:ext>
            </a:extLst>
          </p:cNvPr>
          <p:cNvCxnSpPr>
            <a:cxnSpLocks/>
          </p:cNvCxnSpPr>
          <p:nvPr/>
        </p:nvCxnSpPr>
        <p:spPr>
          <a:xfrm>
            <a:off x="6223866" y="1041689"/>
            <a:ext cx="0" cy="121736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2D4A90F8-B40D-F4AB-99ED-F6B1C0E28658}"/>
              </a:ext>
            </a:extLst>
          </p:cNvPr>
          <p:cNvSpPr>
            <a:spLocks noChangeAspect="1"/>
          </p:cNvSpPr>
          <p:nvPr/>
        </p:nvSpPr>
        <p:spPr>
          <a:xfrm>
            <a:off x="5072041" y="2450244"/>
            <a:ext cx="2271917" cy="2271917"/>
          </a:xfrm>
          <a:prstGeom prst="pie">
            <a:avLst>
              <a:gd name="adj1" fmla="val 16233817"/>
              <a:gd name="adj2" fmla="val 5408335"/>
            </a:avLst>
          </a:prstGeom>
          <a:solidFill>
            <a:schemeClr val="accent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Partial Circle 33">
            <a:extLst>
              <a:ext uri="{FF2B5EF4-FFF2-40B4-BE49-F238E27FC236}">
                <a16:creationId xmlns:a16="http://schemas.microsoft.com/office/drawing/2014/main" id="{C732C63C-8530-E7A0-E436-94796107DB8A}"/>
              </a:ext>
            </a:extLst>
          </p:cNvPr>
          <p:cNvSpPr/>
          <p:nvPr/>
        </p:nvSpPr>
        <p:spPr>
          <a:xfrm>
            <a:off x="4887986" y="2250322"/>
            <a:ext cx="2671761" cy="2671761"/>
          </a:xfrm>
          <a:prstGeom prst="pie">
            <a:avLst>
              <a:gd name="adj1" fmla="val 10800000"/>
              <a:gd name="adj2" fmla="val 16200000"/>
            </a:avLst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5" name="Partial Circle 34">
            <a:extLst>
              <a:ext uri="{FF2B5EF4-FFF2-40B4-BE49-F238E27FC236}">
                <a16:creationId xmlns:a16="http://schemas.microsoft.com/office/drawing/2014/main" id="{D347B503-A5AD-CB77-7A3A-51513EAD2544}"/>
              </a:ext>
            </a:extLst>
          </p:cNvPr>
          <p:cNvSpPr/>
          <p:nvPr/>
        </p:nvSpPr>
        <p:spPr>
          <a:xfrm>
            <a:off x="4887986" y="2250322"/>
            <a:ext cx="2671761" cy="2671761"/>
          </a:xfrm>
          <a:prstGeom prst="pie">
            <a:avLst>
              <a:gd name="adj1" fmla="val 5409192"/>
              <a:gd name="adj2" fmla="val 10824011"/>
            </a:avLst>
          </a:prstGeom>
          <a:solidFill>
            <a:schemeClr val="accent6">
              <a:lumMod val="50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1A012A9-56F6-EC6F-410D-A08F47F5B0B6}"/>
              </a:ext>
            </a:extLst>
          </p:cNvPr>
          <p:cNvCxnSpPr>
            <a:stCxn id="35" idx="2"/>
            <a:endCxn id="43" idx="1"/>
          </p:cNvCxnSpPr>
          <p:nvPr/>
        </p:nvCxnSpPr>
        <p:spPr>
          <a:xfrm>
            <a:off x="4887986" y="3586203"/>
            <a:ext cx="1132541" cy="0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383FD84-AC8E-A135-AFCD-DC9FA28D973E}"/>
              </a:ext>
            </a:extLst>
          </p:cNvPr>
          <p:cNvCxnSpPr>
            <a:cxnSpLocks/>
          </p:cNvCxnSpPr>
          <p:nvPr/>
        </p:nvCxnSpPr>
        <p:spPr>
          <a:xfrm flipV="1">
            <a:off x="6223867" y="2450246"/>
            <a:ext cx="0" cy="2271915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Diamond 42">
            <a:extLst>
              <a:ext uri="{FF2B5EF4-FFF2-40B4-BE49-F238E27FC236}">
                <a16:creationId xmlns:a16="http://schemas.microsoft.com/office/drawing/2014/main" id="{1FBB27FB-E22B-3920-C73B-4E0C2C928D3E}"/>
              </a:ext>
            </a:extLst>
          </p:cNvPr>
          <p:cNvSpPr/>
          <p:nvPr/>
        </p:nvSpPr>
        <p:spPr>
          <a:xfrm>
            <a:off x="6020527" y="3382863"/>
            <a:ext cx="406679" cy="406679"/>
          </a:xfrm>
          <a:prstGeom prst="diamond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658BBEA-DE51-896C-BBD1-16D74C1ED429}"/>
              </a:ext>
            </a:extLst>
          </p:cNvPr>
          <p:cNvCxnSpPr>
            <a:cxnSpLocks/>
          </p:cNvCxnSpPr>
          <p:nvPr/>
        </p:nvCxnSpPr>
        <p:spPr>
          <a:xfrm flipH="1" flipV="1">
            <a:off x="6223866" y="4903976"/>
            <a:ext cx="0" cy="121736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89A3062-3CDB-83C8-B275-97C739F04E18}"/>
              </a:ext>
            </a:extLst>
          </p:cNvPr>
          <p:cNvSpPr txBox="1">
            <a:spLocks/>
          </p:cNvSpPr>
          <p:nvPr/>
        </p:nvSpPr>
        <p:spPr>
          <a:xfrm>
            <a:off x="7334759" y="2556905"/>
            <a:ext cx="3642663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182880" rIns="91440" bIns="91440" rtlCol="0" anchor="ctr" anchorCtr="0">
            <a:spAutoFit/>
          </a:bodyPr>
          <a:lstStyle/>
          <a:p>
            <a:pPr marL="0" indent="0" algn="ctr">
              <a:buNone/>
            </a:pPr>
            <a:r>
              <a:rPr lang="en-GB" sz="1600" b="1" dirty="0">
                <a:latin typeface="Work Sans" pitchFamily="2" charset="0"/>
              </a:rPr>
              <a:t>GPT4 </a:t>
            </a:r>
            <a:r>
              <a:rPr lang="en-GB" sz="1600" dirty="0">
                <a:latin typeface="Work Sans" pitchFamily="2" charset="0"/>
              </a:rPr>
              <a:t>for </a:t>
            </a:r>
            <a:br>
              <a:rPr lang="en-GB" sz="1600" dirty="0">
                <a:latin typeface="Work Sans" pitchFamily="2" charset="0"/>
              </a:rPr>
            </a:br>
            <a:r>
              <a:rPr lang="en-GB" sz="1600" dirty="0">
                <a:latin typeface="Work Sans" pitchFamily="2" charset="0"/>
              </a:rPr>
              <a:t>generating reports.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4CD4A2C-D6DF-C623-0AAB-7345DE598E91}"/>
              </a:ext>
            </a:extLst>
          </p:cNvPr>
          <p:cNvSpPr txBox="1">
            <a:spLocks/>
          </p:cNvSpPr>
          <p:nvPr/>
        </p:nvSpPr>
        <p:spPr>
          <a:xfrm>
            <a:off x="1190469" y="3857755"/>
            <a:ext cx="3642663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91440" tIns="182880" rIns="91440" bIns="91440" rtlCol="0" anchor="ctr" anchorCtr="0">
            <a:spAutoFit/>
          </a:bodyPr>
          <a:lstStyle/>
          <a:p>
            <a:pPr marL="0" indent="0" algn="ctr">
              <a:spcBef>
                <a:spcPts val="1600"/>
              </a:spcBef>
              <a:buNone/>
            </a:pPr>
            <a:r>
              <a:rPr lang="en-GB" sz="1600" dirty="0">
                <a:latin typeface="Work Sans" pitchFamily="2" charset="0"/>
              </a:rPr>
              <a:t>Proprietary ML models to </a:t>
            </a:r>
            <a:r>
              <a:rPr lang="en-GB" sz="1600" b="1" dirty="0">
                <a:latin typeface="Work Sans" pitchFamily="2" charset="0"/>
              </a:rPr>
              <a:t>analyze each startup.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FA27658-9FE8-9B99-9DED-3294E4AD57C3}"/>
              </a:ext>
            </a:extLst>
          </p:cNvPr>
          <p:cNvSpPr txBox="1">
            <a:spLocks/>
          </p:cNvSpPr>
          <p:nvPr/>
        </p:nvSpPr>
        <p:spPr>
          <a:xfrm>
            <a:off x="1061854" y="1465780"/>
            <a:ext cx="416971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45720" tIns="45720" rIns="45720" bIns="45720" rtlCol="0" anchor="ctr" anchorCtr="0">
            <a:spAutoFit/>
          </a:bodyPr>
          <a:lstStyle/>
          <a:p>
            <a:pPr marL="0" indent="0" algn="ctr">
              <a:spcBef>
                <a:spcPts val="1600"/>
              </a:spcBef>
              <a:buNone/>
            </a:pPr>
            <a:r>
              <a:rPr lang="en-GB" sz="1600" b="1" dirty="0">
                <a:latin typeface="+mn-lt"/>
              </a:rPr>
              <a:t>ML models 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+mn-lt"/>
              </a:rPr>
              <a:t>compare startups in the same industry, considering aspects like valuation and associated risks.</a:t>
            </a:r>
            <a:endParaRPr lang="en-GB" sz="1600" dirty="0">
              <a:latin typeface="+mn-lt"/>
            </a:endParaRPr>
          </a:p>
        </p:txBody>
      </p:sp>
      <p:sp>
        <p:nvSpPr>
          <p:cNvPr id="60" name="Shape 3149">
            <a:extLst>
              <a:ext uri="{FF2B5EF4-FFF2-40B4-BE49-F238E27FC236}">
                <a16:creationId xmlns:a16="http://schemas.microsoft.com/office/drawing/2014/main" id="{6045CC24-7714-F8A9-49E5-5EF45D52FE53}"/>
              </a:ext>
            </a:extLst>
          </p:cNvPr>
          <p:cNvSpPr/>
          <p:nvPr/>
        </p:nvSpPr>
        <p:spPr>
          <a:xfrm>
            <a:off x="6505430" y="3263030"/>
            <a:ext cx="611660" cy="613242"/>
          </a:xfrm>
          <a:custGeom>
            <a:avLst/>
            <a:gdLst/>
            <a:ahLst/>
            <a:cxnLst/>
            <a:rect l="0" t="0" r="0" b="0"/>
            <a:pathLst>
              <a:path w="250" h="250" extrusionOk="0">
                <a:moveTo>
                  <a:pt x="114" y="158"/>
                </a:moveTo>
                <a:cubicBezTo>
                  <a:pt x="109" y="162"/>
                  <a:pt x="77" y="250"/>
                  <a:pt x="77" y="250"/>
                </a:cubicBezTo>
                <a:cubicBezTo>
                  <a:pt x="140" y="250"/>
                  <a:pt x="140" y="250"/>
                  <a:pt x="140" y="250"/>
                </a:cubicBezTo>
                <a:cubicBezTo>
                  <a:pt x="154" y="250"/>
                  <a:pt x="154" y="250"/>
                  <a:pt x="154" y="239"/>
                </a:cubicBezTo>
                <a:cubicBezTo>
                  <a:pt x="154" y="189"/>
                  <a:pt x="154" y="189"/>
                  <a:pt x="154" y="189"/>
                </a:cubicBezTo>
                <a:cubicBezTo>
                  <a:pt x="154" y="165"/>
                  <a:pt x="137" y="166"/>
                  <a:pt x="114" y="158"/>
                </a:cubicBezTo>
                <a:close/>
                <a:moveTo>
                  <a:pt x="141" y="195"/>
                </a:moveTo>
                <a:cubicBezTo>
                  <a:pt x="114" y="195"/>
                  <a:pt x="114" y="195"/>
                  <a:pt x="114" y="195"/>
                </a:cubicBezTo>
                <a:cubicBezTo>
                  <a:pt x="114" y="187"/>
                  <a:pt x="114" y="187"/>
                  <a:pt x="114" y="187"/>
                </a:cubicBezTo>
                <a:cubicBezTo>
                  <a:pt x="141" y="187"/>
                  <a:pt x="141" y="187"/>
                  <a:pt x="141" y="187"/>
                </a:cubicBezTo>
                <a:lnTo>
                  <a:pt x="141" y="195"/>
                </a:lnTo>
                <a:close/>
                <a:moveTo>
                  <a:pt x="77" y="250"/>
                </a:moveTo>
                <a:cubicBezTo>
                  <a:pt x="14" y="250"/>
                  <a:pt x="14" y="250"/>
                  <a:pt x="14" y="250"/>
                </a:cubicBezTo>
                <a:cubicBezTo>
                  <a:pt x="0" y="250"/>
                  <a:pt x="0" y="250"/>
                  <a:pt x="0" y="23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65"/>
                  <a:pt x="16" y="165"/>
                  <a:pt x="40" y="158"/>
                </a:cubicBezTo>
                <a:cubicBezTo>
                  <a:pt x="45" y="162"/>
                  <a:pt x="77" y="250"/>
                  <a:pt x="77" y="250"/>
                </a:cubicBezTo>
                <a:close/>
                <a:moveTo>
                  <a:pt x="85" y="174"/>
                </a:moveTo>
                <a:cubicBezTo>
                  <a:pt x="80" y="179"/>
                  <a:pt x="80" y="179"/>
                  <a:pt x="80" y="179"/>
                </a:cubicBezTo>
                <a:cubicBezTo>
                  <a:pt x="84" y="207"/>
                  <a:pt x="84" y="207"/>
                  <a:pt x="84" y="207"/>
                </a:cubicBezTo>
                <a:cubicBezTo>
                  <a:pt x="77" y="227"/>
                  <a:pt x="77" y="227"/>
                  <a:pt x="77" y="227"/>
                </a:cubicBezTo>
                <a:cubicBezTo>
                  <a:pt x="70" y="207"/>
                  <a:pt x="70" y="207"/>
                  <a:pt x="70" y="207"/>
                </a:cubicBezTo>
                <a:cubicBezTo>
                  <a:pt x="74" y="179"/>
                  <a:pt x="74" y="179"/>
                  <a:pt x="74" y="179"/>
                </a:cubicBezTo>
                <a:cubicBezTo>
                  <a:pt x="69" y="174"/>
                  <a:pt x="69" y="174"/>
                  <a:pt x="69" y="174"/>
                </a:cubicBezTo>
                <a:cubicBezTo>
                  <a:pt x="67" y="172"/>
                  <a:pt x="67" y="172"/>
                  <a:pt x="67" y="172"/>
                </a:cubicBezTo>
                <a:cubicBezTo>
                  <a:pt x="77" y="162"/>
                  <a:pt x="77" y="162"/>
                  <a:pt x="77" y="162"/>
                </a:cubicBezTo>
                <a:cubicBezTo>
                  <a:pt x="87" y="172"/>
                  <a:pt x="87" y="172"/>
                  <a:pt x="87" y="172"/>
                </a:cubicBezTo>
                <a:lnTo>
                  <a:pt x="85" y="174"/>
                </a:lnTo>
                <a:close/>
                <a:moveTo>
                  <a:pt x="36" y="104"/>
                </a:moveTo>
                <a:cubicBezTo>
                  <a:pt x="36" y="74"/>
                  <a:pt x="47" y="50"/>
                  <a:pt x="77" y="50"/>
                </a:cubicBezTo>
                <a:cubicBezTo>
                  <a:pt x="107" y="50"/>
                  <a:pt x="118" y="74"/>
                  <a:pt x="118" y="104"/>
                </a:cubicBezTo>
                <a:cubicBezTo>
                  <a:pt x="118" y="133"/>
                  <a:pt x="94" y="157"/>
                  <a:pt x="77" y="157"/>
                </a:cubicBezTo>
                <a:cubicBezTo>
                  <a:pt x="60" y="157"/>
                  <a:pt x="36" y="133"/>
                  <a:pt x="36" y="104"/>
                </a:cubicBezTo>
                <a:close/>
                <a:moveTo>
                  <a:pt x="250" y="162"/>
                </a:moveTo>
                <a:cubicBezTo>
                  <a:pt x="153" y="162"/>
                  <a:pt x="153" y="162"/>
                  <a:pt x="153" y="162"/>
                </a:cubicBezTo>
                <a:cubicBezTo>
                  <a:pt x="147" y="157"/>
                  <a:pt x="138" y="155"/>
                  <a:pt x="130" y="152"/>
                </a:cubicBezTo>
                <a:cubicBezTo>
                  <a:pt x="240" y="152"/>
                  <a:pt x="240" y="152"/>
                  <a:pt x="240" y="152"/>
                </a:cubicBezTo>
                <a:cubicBezTo>
                  <a:pt x="240" y="10"/>
                  <a:pt x="240" y="10"/>
                  <a:pt x="240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55"/>
                  <a:pt x="98" y="55"/>
                  <a:pt x="98" y="55"/>
                </a:cubicBezTo>
                <a:cubicBezTo>
                  <a:pt x="95" y="53"/>
                  <a:pt x="91" y="52"/>
                  <a:pt x="88" y="51"/>
                </a:cubicBezTo>
                <a:cubicBezTo>
                  <a:pt x="88" y="0"/>
                  <a:pt x="88" y="0"/>
                  <a:pt x="88" y="0"/>
                </a:cubicBezTo>
                <a:cubicBezTo>
                  <a:pt x="250" y="0"/>
                  <a:pt x="250" y="0"/>
                  <a:pt x="250" y="0"/>
                </a:cubicBezTo>
                <a:lnTo>
                  <a:pt x="250" y="162"/>
                </a:lnTo>
                <a:close/>
                <a:moveTo>
                  <a:pt x="240" y="39"/>
                </a:moveTo>
                <a:cubicBezTo>
                  <a:pt x="240" y="38"/>
                  <a:pt x="240" y="38"/>
                  <a:pt x="240" y="38"/>
                </a:cubicBezTo>
                <a:cubicBezTo>
                  <a:pt x="212" y="38"/>
                  <a:pt x="212" y="38"/>
                  <a:pt x="212" y="38"/>
                </a:cubicBezTo>
                <a:cubicBezTo>
                  <a:pt x="212" y="10"/>
                  <a:pt x="212" y="10"/>
                  <a:pt x="212" y="10"/>
                </a:cubicBezTo>
                <a:cubicBezTo>
                  <a:pt x="211" y="10"/>
                  <a:pt x="211" y="10"/>
                  <a:pt x="211" y="10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184" y="38"/>
                  <a:pt x="184" y="38"/>
                  <a:pt x="184" y="38"/>
                </a:cubicBezTo>
                <a:cubicBezTo>
                  <a:pt x="184" y="10"/>
                  <a:pt x="184" y="10"/>
                  <a:pt x="184" y="10"/>
                </a:cubicBezTo>
                <a:cubicBezTo>
                  <a:pt x="182" y="10"/>
                  <a:pt x="182" y="10"/>
                  <a:pt x="182" y="10"/>
                </a:cubicBezTo>
                <a:cubicBezTo>
                  <a:pt x="182" y="38"/>
                  <a:pt x="182" y="38"/>
                  <a:pt x="182" y="38"/>
                </a:cubicBezTo>
                <a:cubicBezTo>
                  <a:pt x="155" y="38"/>
                  <a:pt x="155" y="38"/>
                  <a:pt x="155" y="38"/>
                </a:cubicBezTo>
                <a:cubicBezTo>
                  <a:pt x="155" y="10"/>
                  <a:pt x="155" y="10"/>
                  <a:pt x="155" y="10"/>
                </a:cubicBezTo>
                <a:cubicBezTo>
                  <a:pt x="154" y="10"/>
                  <a:pt x="154" y="10"/>
                  <a:pt x="154" y="10"/>
                </a:cubicBezTo>
                <a:cubicBezTo>
                  <a:pt x="154" y="38"/>
                  <a:pt x="154" y="38"/>
                  <a:pt x="154" y="38"/>
                </a:cubicBezTo>
                <a:cubicBezTo>
                  <a:pt x="127" y="38"/>
                  <a:pt x="127" y="38"/>
                  <a:pt x="127" y="38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38"/>
                  <a:pt x="125" y="38"/>
                  <a:pt x="125" y="38"/>
                </a:cubicBezTo>
                <a:cubicBezTo>
                  <a:pt x="98" y="38"/>
                  <a:pt x="98" y="38"/>
                  <a:pt x="98" y="38"/>
                </a:cubicBezTo>
                <a:cubicBezTo>
                  <a:pt x="98" y="39"/>
                  <a:pt x="98" y="39"/>
                  <a:pt x="98" y="39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21" y="66"/>
                  <a:pt x="121" y="66"/>
                  <a:pt x="121" y="66"/>
                </a:cubicBezTo>
                <a:cubicBezTo>
                  <a:pt x="121" y="67"/>
                  <a:pt x="121" y="67"/>
                  <a:pt x="121" y="6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5" y="78"/>
                  <a:pt x="125" y="78"/>
                  <a:pt x="125" y="78"/>
                </a:cubicBezTo>
                <a:cubicBezTo>
                  <a:pt x="126" y="80"/>
                  <a:pt x="126" y="83"/>
                  <a:pt x="127" y="85"/>
                </a:cubicBezTo>
                <a:cubicBezTo>
                  <a:pt x="127" y="68"/>
                  <a:pt x="127" y="68"/>
                  <a:pt x="127" y="68"/>
                </a:cubicBezTo>
                <a:cubicBezTo>
                  <a:pt x="154" y="68"/>
                  <a:pt x="154" y="68"/>
                  <a:pt x="154" y="68"/>
                </a:cubicBezTo>
                <a:cubicBezTo>
                  <a:pt x="154" y="95"/>
                  <a:pt x="154" y="95"/>
                  <a:pt x="154" y="95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28" y="95"/>
                  <a:pt x="128" y="96"/>
                  <a:pt x="128" y="96"/>
                </a:cubicBezTo>
                <a:cubicBezTo>
                  <a:pt x="154" y="96"/>
                  <a:pt x="154" y="96"/>
                  <a:pt x="154" y="96"/>
                </a:cubicBezTo>
                <a:cubicBezTo>
                  <a:pt x="154" y="123"/>
                  <a:pt x="154" y="123"/>
                  <a:pt x="154" y="123"/>
                </a:cubicBezTo>
                <a:cubicBezTo>
                  <a:pt x="127" y="123"/>
                  <a:pt x="127" y="123"/>
                  <a:pt x="127" y="123"/>
                </a:cubicBezTo>
                <a:cubicBezTo>
                  <a:pt x="127" y="118"/>
                  <a:pt x="127" y="118"/>
                  <a:pt x="127" y="118"/>
                </a:cubicBezTo>
                <a:cubicBezTo>
                  <a:pt x="126" y="120"/>
                  <a:pt x="126" y="123"/>
                  <a:pt x="125" y="125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51"/>
                  <a:pt x="125" y="151"/>
                  <a:pt x="125" y="151"/>
                </a:cubicBezTo>
                <a:cubicBezTo>
                  <a:pt x="126" y="151"/>
                  <a:pt x="126" y="151"/>
                  <a:pt x="127" y="151"/>
                </a:cubicBezTo>
                <a:cubicBezTo>
                  <a:pt x="127" y="125"/>
                  <a:pt x="127" y="125"/>
                  <a:pt x="127" y="125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54" y="152"/>
                  <a:pt x="154" y="152"/>
                  <a:pt x="154" y="152"/>
                </a:cubicBezTo>
                <a:cubicBezTo>
                  <a:pt x="155" y="152"/>
                  <a:pt x="155" y="152"/>
                  <a:pt x="155" y="152"/>
                </a:cubicBezTo>
                <a:cubicBezTo>
                  <a:pt x="155" y="125"/>
                  <a:pt x="155" y="125"/>
                  <a:pt x="155" y="125"/>
                </a:cubicBezTo>
                <a:cubicBezTo>
                  <a:pt x="182" y="125"/>
                  <a:pt x="182" y="125"/>
                  <a:pt x="182" y="125"/>
                </a:cubicBezTo>
                <a:cubicBezTo>
                  <a:pt x="182" y="152"/>
                  <a:pt x="182" y="152"/>
                  <a:pt x="182" y="152"/>
                </a:cubicBezTo>
                <a:cubicBezTo>
                  <a:pt x="184" y="152"/>
                  <a:pt x="184" y="152"/>
                  <a:pt x="184" y="152"/>
                </a:cubicBezTo>
                <a:cubicBezTo>
                  <a:pt x="184" y="125"/>
                  <a:pt x="184" y="125"/>
                  <a:pt x="184" y="125"/>
                </a:cubicBezTo>
                <a:cubicBezTo>
                  <a:pt x="211" y="125"/>
                  <a:pt x="211" y="125"/>
                  <a:pt x="211" y="125"/>
                </a:cubicBezTo>
                <a:cubicBezTo>
                  <a:pt x="211" y="152"/>
                  <a:pt x="211" y="152"/>
                  <a:pt x="211" y="152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25"/>
                  <a:pt x="212" y="125"/>
                  <a:pt x="212" y="125"/>
                </a:cubicBezTo>
                <a:cubicBezTo>
                  <a:pt x="240" y="125"/>
                  <a:pt x="240" y="125"/>
                  <a:pt x="240" y="125"/>
                </a:cubicBezTo>
                <a:cubicBezTo>
                  <a:pt x="240" y="123"/>
                  <a:pt x="240" y="123"/>
                  <a:pt x="240" y="123"/>
                </a:cubicBezTo>
                <a:cubicBezTo>
                  <a:pt x="212" y="123"/>
                  <a:pt x="212" y="123"/>
                  <a:pt x="212" y="123"/>
                </a:cubicBezTo>
                <a:cubicBezTo>
                  <a:pt x="212" y="96"/>
                  <a:pt x="212" y="96"/>
                  <a:pt x="212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240" y="95"/>
                  <a:pt x="240" y="95"/>
                  <a:pt x="240" y="95"/>
                </a:cubicBezTo>
                <a:cubicBezTo>
                  <a:pt x="212" y="95"/>
                  <a:pt x="212" y="95"/>
                  <a:pt x="212" y="95"/>
                </a:cubicBezTo>
                <a:cubicBezTo>
                  <a:pt x="212" y="68"/>
                  <a:pt x="212" y="68"/>
                  <a:pt x="212" y="68"/>
                </a:cubicBezTo>
                <a:cubicBezTo>
                  <a:pt x="240" y="68"/>
                  <a:pt x="240" y="68"/>
                  <a:pt x="240" y="68"/>
                </a:cubicBezTo>
                <a:cubicBezTo>
                  <a:pt x="240" y="66"/>
                  <a:pt x="240" y="66"/>
                  <a:pt x="240" y="66"/>
                </a:cubicBezTo>
                <a:cubicBezTo>
                  <a:pt x="212" y="66"/>
                  <a:pt x="212" y="66"/>
                  <a:pt x="212" y="66"/>
                </a:cubicBezTo>
                <a:cubicBezTo>
                  <a:pt x="212" y="39"/>
                  <a:pt x="212" y="39"/>
                  <a:pt x="212" y="39"/>
                </a:cubicBezTo>
                <a:lnTo>
                  <a:pt x="240" y="39"/>
                </a:lnTo>
                <a:close/>
                <a:moveTo>
                  <a:pt x="154" y="66"/>
                </a:moveTo>
                <a:cubicBezTo>
                  <a:pt x="127" y="66"/>
                  <a:pt x="127" y="66"/>
                  <a:pt x="127" y="66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54" y="39"/>
                  <a:pt x="154" y="39"/>
                  <a:pt x="154" y="39"/>
                </a:cubicBezTo>
                <a:lnTo>
                  <a:pt x="154" y="66"/>
                </a:lnTo>
                <a:close/>
                <a:moveTo>
                  <a:pt x="182" y="123"/>
                </a:moveTo>
                <a:cubicBezTo>
                  <a:pt x="155" y="123"/>
                  <a:pt x="155" y="123"/>
                  <a:pt x="155" y="12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82" y="96"/>
                  <a:pt x="182" y="96"/>
                  <a:pt x="182" y="96"/>
                </a:cubicBezTo>
                <a:lnTo>
                  <a:pt x="182" y="123"/>
                </a:lnTo>
                <a:close/>
                <a:moveTo>
                  <a:pt x="182" y="95"/>
                </a:moveTo>
                <a:cubicBezTo>
                  <a:pt x="155" y="95"/>
                  <a:pt x="155" y="95"/>
                  <a:pt x="155" y="95"/>
                </a:cubicBezTo>
                <a:cubicBezTo>
                  <a:pt x="155" y="68"/>
                  <a:pt x="155" y="68"/>
                  <a:pt x="155" y="68"/>
                </a:cubicBezTo>
                <a:cubicBezTo>
                  <a:pt x="182" y="68"/>
                  <a:pt x="182" y="68"/>
                  <a:pt x="182" y="68"/>
                </a:cubicBezTo>
                <a:lnTo>
                  <a:pt x="182" y="95"/>
                </a:lnTo>
                <a:close/>
                <a:moveTo>
                  <a:pt x="182" y="66"/>
                </a:moveTo>
                <a:cubicBezTo>
                  <a:pt x="155" y="66"/>
                  <a:pt x="155" y="66"/>
                  <a:pt x="155" y="66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82" y="39"/>
                  <a:pt x="182" y="39"/>
                  <a:pt x="182" y="39"/>
                </a:cubicBezTo>
                <a:lnTo>
                  <a:pt x="182" y="66"/>
                </a:lnTo>
                <a:close/>
                <a:moveTo>
                  <a:pt x="211" y="123"/>
                </a:moveTo>
                <a:cubicBezTo>
                  <a:pt x="184" y="123"/>
                  <a:pt x="184" y="123"/>
                  <a:pt x="184" y="123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211" y="96"/>
                  <a:pt x="211" y="96"/>
                  <a:pt x="211" y="96"/>
                </a:cubicBezTo>
                <a:lnTo>
                  <a:pt x="211" y="123"/>
                </a:lnTo>
                <a:close/>
                <a:moveTo>
                  <a:pt x="211" y="95"/>
                </a:moveTo>
                <a:cubicBezTo>
                  <a:pt x="184" y="95"/>
                  <a:pt x="184" y="95"/>
                  <a:pt x="184" y="95"/>
                </a:cubicBezTo>
                <a:cubicBezTo>
                  <a:pt x="184" y="68"/>
                  <a:pt x="184" y="68"/>
                  <a:pt x="184" y="68"/>
                </a:cubicBezTo>
                <a:cubicBezTo>
                  <a:pt x="211" y="68"/>
                  <a:pt x="211" y="68"/>
                  <a:pt x="211" y="68"/>
                </a:cubicBezTo>
                <a:lnTo>
                  <a:pt x="211" y="95"/>
                </a:lnTo>
                <a:close/>
                <a:moveTo>
                  <a:pt x="211" y="66"/>
                </a:moveTo>
                <a:cubicBezTo>
                  <a:pt x="184" y="66"/>
                  <a:pt x="184" y="66"/>
                  <a:pt x="184" y="66"/>
                </a:cubicBezTo>
                <a:cubicBezTo>
                  <a:pt x="184" y="39"/>
                  <a:pt x="184" y="39"/>
                  <a:pt x="184" y="39"/>
                </a:cubicBezTo>
                <a:cubicBezTo>
                  <a:pt x="211" y="39"/>
                  <a:pt x="211" y="39"/>
                  <a:pt x="211" y="39"/>
                </a:cubicBezTo>
                <a:lnTo>
                  <a:pt x="211" y="66"/>
                </a:lnTo>
                <a:close/>
                <a:moveTo>
                  <a:pt x="231" y="28"/>
                </a:moveTo>
                <a:cubicBezTo>
                  <a:pt x="231" y="59"/>
                  <a:pt x="231" y="59"/>
                  <a:pt x="231" y="59"/>
                </a:cubicBezTo>
                <a:cubicBezTo>
                  <a:pt x="222" y="53"/>
                  <a:pt x="222" y="53"/>
                  <a:pt x="222" y="53"/>
                </a:cubicBezTo>
                <a:cubicBezTo>
                  <a:pt x="205" y="81"/>
                  <a:pt x="205" y="81"/>
                  <a:pt x="205" y="81"/>
                </a:cubicBezTo>
                <a:cubicBezTo>
                  <a:pt x="181" y="86"/>
                  <a:pt x="181" y="86"/>
                  <a:pt x="181" y="86"/>
                </a:cubicBezTo>
                <a:cubicBezTo>
                  <a:pt x="157" y="121"/>
                  <a:pt x="157" y="121"/>
                  <a:pt x="157" y="121"/>
                </a:cubicBezTo>
                <a:cubicBezTo>
                  <a:pt x="135" y="114"/>
                  <a:pt x="135" y="114"/>
                  <a:pt x="135" y="114"/>
                </a:cubicBezTo>
                <a:cubicBezTo>
                  <a:pt x="123" y="129"/>
                  <a:pt x="123" y="129"/>
                  <a:pt x="123" y="129"/>
                </a:cubicBezTo>
                <a:cubicBezTo>
                  <a:pt x="126" y="122"/>
                  <a:pt x="128" y="114"/>
                  <a:pt x="128" y="107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53" y="110"/>
                  <a:pt x="153" y="110"/>
                  <a:pt x="153" y="110"/>
                </a:cubicBezTo>
                <a:cubicBezTo>
                  <a:pt x="175" y="77"/>
                  <a:pt x="175" y="77"/>
                  <a:pt x="175" y="77"/>
                </a:cubicBezTo>
                <a:cubicBezTo>
                  <a:pt x="198" y="72"/>
                  <a:pt x="198" y="72"/>
                  <a:pt x="198" y="72"/>
                </a:cubicBezTo>
                <a:cubicBezTo>
                  <a:pt x="213" y="48"/>
                  <a:pt x="213" y="48"/>
                  <a:pt x="213" y="48"/>
                </a:cubicBezTo>
                <a:cubicBezTo>
                  <a:pt x="217" y="51"/>
                  <a:pt x="217" y="51"/>
                  <a:pt x="217" y="51"/>
                </a:cubicBezTo>
                <a:cubicBezTo>
                  <a:pt x="204" y="42"/>
                  <a:pt x="204" y="42"/>
                  <a:pt x="204" y="42"/>
                </a:cubicBezTo>
                <a:lnTo>
                  <a:pt x="231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3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2437">
            <a:extLst>
              <a:ext uri="{FF2B5EF4-FFF2-40B4-BE49-F238E27FC236}">
                <a16:creationId xmlns:a16="http://schemas.microsoft.com/office/drawing/2014/main" id="{F3C4F19F-2EBA-4EF1-7E37-4902C2AEDB3E}"/>
              </a:ext>
            </a:extLst>
          </p:cNvPr>
          <p:cNvSpPr>
            <a:spLocks noChangeAspect="1"/>
          </p:cNvSpPr>
          <p:nvPr/>
        </p:nvSpPr>
        <p:spPr>
          <a:xfrm>
            <a:off x="5346538" y="2703243"/>
            <a:ext cx="599524" cy="632927"/>
          </a:xfrm>
          <a:custGeom>
            <a:avLst/>
            <a:gdLst/>
            <a:ahLst/>
            <a:cxnLst/>
            <a:rect l="0" t="0" r="0" b="0"/>
            <a:pathLst>
              <a:path w="144" h="152" extrusionOk="0">
                <a:moveTo>
                  <a:pt x="101" y="104"/>
                </a:moveTo>
                <a:cubicBezTo>
                  <a:pt x="101" y="106"/>
                  <a:pt x="102" y="108"/>
                  <a:pt x="103" y="110"/>
                </a:cubicBezTo>
                <a:cubicBezTo>
                  <a:pt x="104" y="114"/>
                  <a:pt x="103" y="118"/>
                  <a:pt x="104" y="123"/>
                </a:cubicBezTo>
                <a:cubicBezTo>
                  <a:pt x="104" y="126"/>
                  <a:pt x="107" y="127"/>
                  <a:pt x="108" y="130"/>
                </a:cubicBezTo>
                <a:cubicBezTo>
                  <a:pt x="108" y="130"/>
                  <a:pt x="108" y="130"/>
                  <a:pt x="108" y="130"/>
                </a:cubicBezTo>
                <a:cubicBezTo>
                  <a:pt x="98" y="137"/>
                  <a:pt x="85" y="142"/>
                  <a:pt x="72" y="142"/>
                </a:cubicBezTo>
                <a:cubicBezTo>
                  <a:pt x="64" y="142"/>
                  <a:pt x="56" y="140"/>
                  <a:pt x="49" y="137"/>
                </a:cubicBezTo>
                <a:cubicBezTo>
                  <a:pt x="49" y="136"/>
                  <a:pt x="50" y="134"/>
                  <a:pt x="51" y="133"/>
                </a:cubicBezTo>
                <a:cubicBezTo>
                  <a:pt x="53" y="130"/>
                  <a:pt x="55" y="127"/>
                  <a:pt x="57" y="124"/>
                </a:cubicBezTo>
                <a:cubicBezTo>
                  <a:pt x="59" y="121"/>
                  <a:pt x="60" y="117"/>
                  <a:pt x="61" y="113"/>
                </a:cubicBezTo>
                <a:cubicBezTo>
                  <a:pt x="63" y="109"/>
                  <a:pt x="65" y="109"/>
                  <a:pt x="68" y="106"/>
                </a:cubicBezTo>
                <a:cubicBezTo>
                  <a:pt x="70" y="104"/>
                  <a:pt x="70" y="99"/>
                  <a:pt x="70" y="97"/>
                </a:cubicBezTo>
                <a:cubicBezTo>
                  <a:pt x="70" y="94"/>
                  <a:pt x="70" y="93"/>
                  <a:pt x="69" y="92"/>
                </a:cubicBezTo>
                <a:cubicBezTo>
                  <a:pt x="64" y="90"/>
                  <a:pt x="60" y="89"/>
                  <a:pt x="56" y="85"/>
                </a:cubicBezTo>
                <a:cubicBezTo>
                  <a:pt x="54" y="82"/>
                  <a:pt x="53" y="78"/>
                  <a:pt x="47" y="79"/>
                </a:cubicBezTo>
                <a:cubicBezTo>
                  <a:pt x="44" y="79"/>
                  <a:pt x="40" y="83"/>
                  <a:pt x="37" y="78"/>
                </a:cubicBezTo>
                <a:cubicBezTo>
                  <a:pt x="37" y="76"/>
                  <a:pt x="38" y="69"/>
                  <a:pt x="39" y="69"/>
                </a:cubicBezTo>
                <a:cubicBezTo>
                  <a:pt x="37" y="69"/>
                  <a:pt x="33" y="68"/>
                  <a:pt x="33" y="66"/>
                </a:cubicBezTo>
                <a:cubicBezTo>
                  <a:pt x="33" y="63"/>
                  <a:pt x="44" y="61"/>
                  <a:pt x="46" y="62"/>
                </a:cubicBezTo>
                <a:cubicBezTo>
                  <a:pt x="48" y="63"/>
                  <a:pt x="47" y="69"/>
                  <a:pt x="48" y="71"/>
                </a:cubicBezTo>
                <a:cubicBezTo>
                  <a:pt x="50" y="69"/>
                  <a:pt x="49" y="67"/>
                  <a:pt x="51" y="65"/>
                </a:cubicBezTo>
                <a:cubicBezTo>
                  <a:pt x="53" y="62"/>
                  <a:pt x="56" y="61"/>
                  <a:pt x="58" y="57"/>
                </a:cubicBezTo>
                <a:cubicBezTo>
                  <a:pt x="61" y="53"/>
                  <a:pt x="61" y="50"/>
                  <a:pt x="66" y="47"/>
                </a:cubicBezTo>
                <a:cubicBezTo>
                  <a:pt x="67" y="46"/>
                  <a:pt x="71" y="45"/>
                  <a:pt x="72" y="43"/>
                </a:cubicBezTo>
                <a:cubicBezTo>
                  <a:pt x="72" y="41"/>
                  <a:pt x="67" y="38"/>
                  <a:pt x="70" y="37"/>
                </a:cubicBezTo>
                <a:cubicBezTo>
                  <a:pt x="70" y="36"/>
                  <a:pt x="71" y="37"/>
                  <a:pt x="72" y="37"/>
                </a:cubicBezTo>
                <a:cubicBezTo>
                  <a:pt x="72" y="29"/>
                  <a:pt x="72" y="29"/>
                  <a:pt x="72" y="29"/>
                </a:cubicBezTo>
                <a:cubicBezTo>
                  <a:pt x="69" y="28"/>
                  <a:pt x="65" y="28"/>
                  <a:pt x="63" y="29"/>
                </a:cubicBezTo>
                <a:cubicBezTo>
                  <a:pt x="61" y="30"/>
                  <a:pt x="61" y="33"/>
                  <a:pt x="58" y="32"/>
                </a:cubicBezTo>
                <a:cubicBezTo>
                  <a:pt x="54" y="31"/>
                  <a:pt x="52" y="29"/>
                  <a:pt x="55" y="27"/>
                </a:cubicBezTo>
                <a:cubicBezTo>
                  <a:pt x="57" y="25"/>
                  <a:pt x="67" y="25"/>
                  <a:pt x="70" y="26"/>
                </a:cubicBezTo>
                <a:cubicBezTo>
                  <a:pt x="69" y="23"/>
                  <a:pt x="67" y="20"/>
                  <a:pt x="65" y="19"/>
                </a:cubicBezTo>
                <a:cubicBezTo>
                  <a:pt x="65" y="19"/>
                  <a:pt x="65" y="19"/>
                  <a:pt x="65" y="19"/>
                </a:cubicBezTo>
                <a:cubicBezTo>
                  <a:pt x="66" y="19"/>
                  <a:pt x="68" y="18"/>
                  <a:pt x="70" y="18"/>
                </a:cubicBezTo>
                <a:cubicBezTo>
                  <a:pt x="70" y="19"/>
                  <a:pt x="71" y="20"/>
                  <a:pt x="72" y="21"/>
                </a:cubicBezTo>
                <a:cubicBezTo>
                  <a:pt x="72" y="8"/>
                  <a:pt x="72" y="8"/>
                  <a:pt x="72" y="8"/>
                </a:cubicBezTo>
                <a:cubicBezTo>
                  <a:pt x="32" y="8"/>
                  <a:pt x="0" y="40"/>
                  <a:pt x="0" y="80"/>
                </a:cubicBezTo>
                <a:cubicBezTo>
                  <a:pt x="0" y="120"/>
                  <a:pt x="32" y="152"/>
                  <a:pt x="72" y="152"/>
                </a:cubicBezTo>
                <a:cubicBezTo>
                  <a:pt x="103" y="152"/>
                  <a:pt x="130" y="132"/>
                  <a:pt x="140" y="104"/>
                </a:cubicBezTo>
                <a:cubicBezTo>
                  <a:pt x="140" y="104"/>
                  <a:pt x="101" y="104"/>
                  <a:pt x="101" y="104"/>
                </a:cubicBezTo>
                <a:close/>
                <a:moveTo>
                  <a:pt x="43" y="134"/>
                </a:moveTo>
                <a:cubicBezTo>
                  <a:pt x="23" y="124"/>
                  <a:pt x="10" y="103"/>
                  <a:pt x="10" y="80"/>
                </a:cubicBezTo>
                <a:cubicBezTo>
                  <a:pt x="10" y="72"/>
                  <a:pt x="12" y="64"/>
                  <a:pt x="15" y="57"/>
                </a:cubicBezTo>
                <a:cubicBezTo>
                  <a:pt x="15" y="57"/>
                  <a:pt x="15" y="58"/>
                  <a:pt x="15" y="59"/>
                </a:cubicBezTo>
                <a:cubicBezTo>
                  <a:pt x="19" y="70"/>
                  <a:pt x="38" y="74"/>
                  <a:pt x="38" y="87"/>
                </a:cubicBezTo>
                <a:cubicBezTo>
                  <a:pt x="37" y="91"/>
                  <a:pt x="34" y="94"/>
                  <a:pt x="35" y="98"/>
                </a:cubicBezTo>
                <a:cubicBezTo>
                  <a:pt x="36" y="102"/>
                  <a:pt x="39" y="102"/>
                  <a:pt x="41" y="104"/>
                </a:cubicBezTo>
                <a:cubicBezTo>
                  <a:pt x="48" y="109"/>
                  <a:pt x="43" y="124"/>
                  <a:pt x="43" y="134"/>
                </a:cubicBezTo>
                <a:close/>
                <a:moveTo>
                  <a:pt x="132" y="8"/>
                </a:moveTo>
                <a:cubicBezTo>
                  <a:pt x="132" y="0"/>
                  <a:pt x="132" y="0"/>
                  <a:pt x="132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8"/>
                  <a:pt x="96" y="8"/>
                  <a:pt x="96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4" y="92"/>
                  <a:pt x="84" y="92"/>
                  <a:pt x="84" y="92"/>
                </a:cubicBezTo>
                <a:cubicBezTo>
                  <a:pt x="144" y="92"/>
                  <a:pt x="144" y="92"/>
                  <a:pt x="144" y="92"/>
                </a:cubicBezTo>
                <a:cubicBezTo>
                  <a:pt x="144" y="8"/>
                  <a:pt x="144" y="8"/>
                  <a:pt x="144" y="8"/>
                </a:cubicBezTo>
                <a:lnTo>
                  <a:pt x="132" y="8"/>
                </a:lnTo>
                <a:close/>
                <a:moveTo>
                  <a:pt x="108" y="80"/>
                </a:moveTo>
                <a:cubicBezTo>
                  <a:pt x="96" y="80"/>
                  <a:pt x="96" y="80"/>
                  <a:pt x="96" y="80"/>
                </a:cubicBezTo>
                <a:cubicBezTo>
                  <a:pt x="96" y="68"/>
                  <a:pt x="96" y="68"/>
                  <a:pt x="96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80"/>
                </a:lnTo>
                <a:close/>
                <a:moveTo>
                  <a:pt x="108" y="56"/>
                </a:moveTo>
                <a:cubicBezTo>
                  <a:pt x="96" y="56"/>
                  <a:pt x="96" y="56"/>
                  <a:pt x="96" y="56"/>
                </a:cubicBezTo>
                <a:cubicBezTo>
                  <a:pt x="96" y="44"/>
                  <a:pt x="96" y="44"/>
                  <a:pt x="96" y="44"/>
                </a:cubicBezTo>
                <a:cubicBezTo>
                  <a:pt x="108" y="44"/>
                  <a:pt x="108" y="44"/>
                  <a:pt x="108" y="44"/>
                </a:cubicBezTo>
                <a:lnTo>
                  <a:pt x="108" y="56"/>
                </a:lnTo>
                <a:close/>
                <a:moveTo>
                  <a:pt x="108" y="32"/>
                </a:moveTo>
                <a:cubicBezTo>
                  <a:pt x="96" y="32"/>
                  <a:pt x="96" y="32"/>
                  <a:pt x="96" y="32"/>
                </a:cubicBezTo>
                <a:cubicBezTo>
                  <a:pt x="96" y="20"/>
                  <a:pt x="96" y="20"/>
                  <a:pt x="96" y="20"/>
                </a:cubicBezTo>
                <a:cubicBezTo>
                  <a:pt x="108" y="20"/>
                  <a:pt x="108" y="20"/>
                  <a:pt x="108" y="20"/>
                </a:cubicBezTo>
                <a:lnTo>
                  <a:pt x="108" y="32"/>
                </a:lnTo>
                <a:close/>
                <a:moveTo>
                  <a:pt x="132" y="80"/>
                </a:moveTo>
                <a:cubicBezTo>
                  <a:pt x="120" y="80"/>
                  <a:pt x="120" y="80"/>
                  <a:pt x="120" y="80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32" y="68"/>
                  <a:pt x="132" y="68"/>
                  <a:pt x="132" y="68"/>
                </a:cubicBezTo>
                <a:lnTo>
                  <a:pt x="132" y="80"/>
                </a:lnTo>
                <a:close/>
                <a:moveTo>
                  <a:pt x="132" y="56"/>
                </a:moveTo>
                <a:cubicBezTo>
                  <a:pt x="120" y="56"/>
                  <a:pt x="120" y="56"/>
                  <a:pt x="120" y="56"/>
                </a:cubicBezTo>
                <a:cubicBezTo>
                  <a:pt x="120" y="44"/>
                  <a:pt x="120" y="44"/>
                  <a:pt x="120" y="44"/>
                </a:cubicBezTo>
                <a:cubicBezTo>
                  <a:pt x="132" y="44"/>
                  <a:pt x="132" y="44"/>
                  <a:pt x="132" y="44"/>
                </a:cubicBezTo>
                <a:lnTo>
                  <a:pt x="132" y="56"/>
                </a:lnTo>
                <a:close/>
                <a:moveTo>
                  <a:pt x="132" y="32"/>
                </a:moveTo>
                <a:cubicBezTo>
                  <a:pt x="120" y="32"/>
                  <a:pt x="120" y="32"/>
                  <a:pt x="120" y="32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32" y="20"/>
                  <a:pt x="132" y="20"/>
                  <a:pt x="132" y="20"/>
                </a:cubicBezTo>
                <a:lnTo>
                  <a:pt x="132" y="3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3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Picture 2" descr="Deep learning Vectors &amp; Illustrations for Free Download | Freepik">
            <a:extLst>
              <a:ext uri="{FF2B5EF4-FFF2-40B4-BE49-F238E27FC236}">
                <a16:creationId xmlns:a16="http://schemas.microsoft.com/office/drawing/2014/main" id="{10FD37AD-3BB0-4AFD-B832-A93F8F7BB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t="4809" r="4809" b="4809"/>
          <a:stretch/>
        </p:blipFill>
        <p:spPr bwMode="auto">
          <a:xfrm>
            <a:off x="2417114" y="2385644"/>
            <a:ext cx="1459192" cy="112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4">
            <a:extLst>
              <a:ext uri="{FF2B5EF4-FFF2-40B4-BE49-F238E27FC236}">
                <a16:creationId xmlns:a16="http://schemas.microsoft.com/office/drawing/2014/main" id="{BEC29C74-1307-5A22-3F19-170A3CF25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429737" y="3419966"/>
            <a:ext cx="1452705" cy="81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achine Learning Vector Art, Icons, and Graphics for Free Download">
            <a:extLst>
              <a:ext uri="{FF2B5EF4-FFF2-40B4-BE49-F238E27FC236}">
                <a16:creationId xmlns:a16="http://schemas.microsoft.com/office/drawing/2014/main" id="{88A89C72-660D-3B94-DFD7-EBA4B2EC3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1" t="25158" r="4951" b="20275"/>
          <a:stretch/>
        </p:blipFill>
        <p:spPr bwMode="auto">
          <a:xfrm>
            <a:off x="2417114" y="4617720"/>
            <a:ext cx="1459192" cy="88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Shape 26354">
            <a:extLst>
              <a:ext uri="{FF2B5EF4-FFF2-40B4-BE49-F238E27FC236}">
                <a16:creationId xmlns:a16="http://schemas.microsoft.com/office/drawing/2014/main" id="{A881DAB4-B10F-CA18-E079-B44F1758652F}"/>
              </a:ext>
            </a:extLst>
          </p:cNvPr>
          <p:cNvGrpSpPr>
            <a:grpSpLocks noChangeAspect="1"/>
          </p:cNvGrpSpPr>
          <p:nvPr/>
        </p:nvGrpSpPr>
        <p:grpSpPr>
          <a:xfrm>
            <a:off x="5346538" y="3803133"/>
            <a:ext cx="599524" cy="662546"/>
            <a:chOff x="7003333" y="1553174"/>
            <a:chExt cx="588963" cy="650875"/>
          </a:xfrm>
          <a:solidFill>
            <a:schemeClr val="bg1"/>
          </a:solidFill>
        </p:grpSpPr>
        <p:sp>
          <p:nvSpPr>
            <p:cNvPr id="70" name="Shape 26355">
              <a:extLst>
                <a:ext uri="{FF2B5EF4-FFF2-40B4-BE49-F238E27FC236}">
                  <a16:creationId xmlns:a16="http://schemas.microsoft.com/office/drawing/2014/main" id="{2E33FF72-8E0B-C318-866A-54F3A395AAAE}"/>
                </a:ext>
              </a:extLst>
            </p:cNvPr>
            <p:cNvSpPr/>
            <p:nvPr/>
          </p:nvSpPr>
          <p:spPr>
            <a:xfrm>
              <a:off x="7003333" y="1553174"/>
              <a:ext cx="588963" cy="650875"/>
            </a:xfrm>
            <a:custGeom>
              <a:avLst/>
              <a:gdLst/>
              <a:ahLst/>
              <a:cxnLst/>
              <a:rect l="0" t="0" r="0" b="0"/>
              <a:pathLst>
                <a:path w="181" h="200" extrusionOk="0">
                  <a:moveTo>
                    <a:pt x="156" y="167"/>
                  </a:moveTo>
                  <a:cubicBezTo>
                    <a:pt x="157" y="166"/>
                    <a:pt x="158" y="164"/>
                    <a:pt x="157" y="163"/>
                  </a:cubicBezTo>
                  <a:cubicBezTo>
                    <a:pt x="147" y="147"/>
                    <a:pt x="148" y="134"/>
                    <a:pt x="159" y="120"/>
                  </a:cubicBezTo>
                  <a:cubicBezTo>
                    <a:pt x="170" y="107"/>
                    <a:pt x="176" y="91"/>
                    <a:pt x="176" y="74"/>
                  </a:cubicBezTo>
                  <a:cubicBezTo>
                    <a:pt x="176" y="33"/>
                    <a:pt x="143" y="0"/>
                    <a:pt x="103" y="0"/>
                  </a:cubicBezTo>
                  <a:cubicBezTo>
                    <a:pt x="62" y="0"/>
                    <a:pt x="32" y="24"/>
                    <a:pt x="23" y="60"/>
                  </a:cubicBezTo>
                  <a:cubicBezTo>
                    <a:pt x="21" y="70"/>
                    <a:pt x="28" y="69"/>
                    <a:pt x="25" y="80"/>
                  </a:cubicBezTo>
                  <a:cubicBezTo>
                    <a:pt x="21" y="93"/>
                    <a:pt x="15" y="105"/>
                    <a:pt x="3" y="115"/>
                  </a:cubicBezTo>
                  <a:cubicBezTo>
                    <a:pt x="0" y="118"/>
                    <a:pt x="0" y="121"/>
                    <a:pt x="1" y="124"/>
                  </a:cubicBezTo>
                  <a:cubicBezTo>
                    <a:pt x="3" y="127"/>
                    <a:pt x="7" y="129"/>
                    <a:pt x="11" y="129"/>
                  </a:cubicBezTo>
                  <a:cubicBezTo>
                    <a:pt x="14" y="129"/>
                    <a:pt x="17" y="130"/>
                    <a:pt x="20" y="131"/>
                  </a:cubicBezTo>
                  <a:cubicBezTo>
                    <a:pt x="22" y="133"/>
                    <a:pt x="22" y="135"/>
                    <a:pt x="20" y="137"/>
                  </a:cubicBezTo>
                  <a:cubicBezTo>
                    <a:pt x="19" y="139"/>
                    <a:pt x="19" y="140"/>
                    <a:pt x="20" y="142"/>
                  </a:cubicBezTo>
                  <a:cubicBezTo>
                    <a:pt x="22" y="143"/>
                    <a:pt x="24" y="144"/>
                    <a:pt x="26" y="144"/>
                  </a:cubicBezTo>
                  <a:cubicBezTo>
                    <a:pt x="25" y="146"/>
                    <a:pt x="25" y="150"/>
                    <a:pt x="28" y="151"/>
                  </a:cubicBezTo>
                  <a:cubicBezTo>
                    <a:pt x="31" y="152"/>
                    <a:pt x="33" y="155"/>
                    <a:pt x="33" y="158"/>
                  </a:cubicBezTo>
                  <a:cubicBezTo>
                    <a:pt x="33" y="162"/>
                    <a:pt x="34" y="166"/>
                    <a:pt x="33" y="170"/>
                  </a:cubicBezTo>
                  <a:cubicBezTo>
                    <a:pt x="32" y="175"/>
                    <a:pt x="33" y="179"/>
                    <a:pt x="37" y="182"/>
                  </a:cubicBezTo>
                  <a:cubicBezTo>
                    <a:pt x="41" y="184"/>
                    <a:pt x="45" y="185"/>
                    <a:pt x="50" y="184"/>
                  </a:cubicBezTo>
                  <a:cubicBezTo>
                    <a:pt x="55" y="183"/>
                    <a:pt x="65" y="181"/>
                    <a:pt x="69" y="180"/>
                  </a:cubicBezTo>
                  <a:cubicBezTo>
                    <a:pt x="72" y="179"/>
                    <a:pt x="75" y="180"/>
                    <a:pt x="77" y="182"/>
                  </a:cubicBezTo>
                  <a:cubicBezTo>
                    <a:pt x="80" y="184"/>
                    <a:pt x="81" y="187"/>
                    <a:pt x="80" y="190"/>
                  </a:cubicBezTo>
                  <a:cubicBezTo>
                    <a:pt x="80" y="192"/>
                    <a:pt x="79" y="193"/>
                    <a:pt x="79" y="195"/>
                  </a:cubicBezTo>
                  <a:cubicBezTo>
                    <a:pt x="78" y="196"/>
                    <a:pt x="78" y="197"/>
                    <a:pt x="79" y="199"/>
                  </a:cubicBezTo>
                  <a:cubicBezTo>
                    <a:pt x="80" y="200"/>
                    <a:pt x="81" y="200"/>
                    <a:pt x="83" y="200"/>
                  </a:cubicBezTo>
                  <a:cubicBezTo>
                    <a:pt x="83" y="200"/>
                    <a:pt x="83" y="200"/>
                    <a:pt x="83" y="200"/>
                  </a:cubicBezTo>
                  <a:cubicBezTo>
                    <a:pt x="115" y="199"/>
                    <a:pt x="138" y="191"/>
                    <a:pt x="156" y="167"/>
                  </a:cubicBezTo>
                  <a:close/>
                  <a:moveTo>
                    <a:pt x="36" y="64"/>
                  </a:moveTo>
                  <a:cubicBezTo>
                    <a:pt x="39" y="32"/>
                    <a:pt x="68" y="10"/>
                    <a:pt x="104" y="10"/>
                  </a:cubicBezTo>
                  <a:cubicBezTo>
                    <a:pt x="140" y="10"/>
                    <a:pt x="181" y="54"/>
                    <a:pt x="155" y="78"/>
                  </a:cubicBezTo>
                  <a:cubicBezTo>
                    <a:pt x="131" y="101"/>
                    <a:pt x="32" y="97"/>
                    <a:pt x="36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26356">
              <a:extLst>
                <a:ext uri="{FF2B5EF4-FFF2-40B4-BE49-F238E27FC236}">
                  <a16:creationId xmlns:a16="http://schemas.microsoft.com/office/drawing/2014/main" id="{ED48583F-FA65-BFFA-2BCE-4F3BCA4B18C4}"/>
                </a:ext>
              </a:extLst>
            </p:cNvPr>
            <p:cNvSpPr/>
            <p:nvPr/>
          </p:nvSpPr>
          <p:spPr>
            <a:xfrm>
              <a:off x="7244633" y="1611911"/>
              <a:ext cx="165100" cy="161925"/>
            </a:xfrm>
            <a:custGeom>
              <a:avLst/>
              <a:gdLst/>
              <a:ahLst/>
              <a:cxnLst/>
              <a:rect l="0" t="0" r="0" b="0"/>
              <a:pathLst>
                <a:path w="51" h="50" extrusionOk="0">
                  <a:moveTo>
                    <a:pt x="44" y="33"/>
                  </a:moveTo>
                  <a:cubicBezTo>
                    <a:pt x="44" y="31"/>
                    <a:pt x="46" y="30"/>
                    <a:pt x="47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6" y="20"/>
                    <a:pt x="44" y="19"/>
                    <a:pt x="44" y="18"/>
                  </a:cubicBezTo>
                  <a:cubicBezTo>
                    <a:pt x="43" y="16"/>
                    <a:pt x="43" y="14"/>
                    <a:pt x="45" y="13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7"/>
                    <a:pt x="35" y="7"/>
                    <a:pt x="33" y="7"/>
                  </a:cubicBezTo>
                  <a:cubicBezTo>
                    <a:pt x="31" y="6"/>
                    <a:pt x="31" y="5"/>
                    <a:pt x="31" y="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5"/>
                    <a:pt x="19" y="6"/>
                    <a:pt x="18" y="7"/>
                  </a:cubicBezTo>
                  <a:cubicBezTo>
                    <a:pt x="16" y="7"/>
                    <a:pt x="15" y="7"/>
                    <a:pt x="14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4"/>
                    <a:pt x="8" y="16"/>
                    <a:pt x="7" y="18"/>
                  </a:cubicBezTo>
                  <a:cubicBezTo>
                    <a:pt x="7" y="19"/>
                    <a:pt x="5" y="20"/>
                    <a:pt x="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5" y="30"/>
                    <a:pt x="7" y="31"/>
                    <a:pt x="7" y="33"/>
                  </a:cubicBezTo>
                  <a:cubicBezTo>
                    <a:pt x="8" y="34"/>
                    <a:pt x="8" y="36"/>
                    <a:pt x="6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5" y="43"/>
                    <a:pt x="16" y="43"/>
                    <a:pt x="18" y="43"/>
                  </a:cubicBezTo>
                  <a:cubicBezTo>
                    <a:pt x="19" y="44"/>
                    <a:pt x="20" y="45"/>
                    <a:pt x="20" y="47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5"/>
                    <a:pt x="31" y="44"/>
                    <a:pt x="33" y="43"/>
                  </a:cubicBezTo>
                  <a:cubicBezTo>
                    <a:pt x="35" y="43"/>
                    <a:pt x="36" y="43"/>
                    <a:pt x="37" y="44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3" y="36"/>
                    <a:pt x="43" y="34"/>
                    <a:pt x="44" y="33"/>
                  </a:cubicBezTo>
                  <a:close/>
                  <a:moveTo>
                    <a:pt x="25" y="35"/>
                  </a:moveTo>
                  <a:cubicBezTo>
                    <a:pt x="20" y="35"/>
                    <a:pt x="15" y="30"/>
                    <a:pt x="15" y="25"/>
                  </a:cubicBezTo>
                  <a:cubicBezTo>
                    <a:pt x="15" y="19"/>
                    <a:pt x="20" y="15"/>
                    <a:pt x="25" y="15"/>
                  </a:cubicBezTo>
                  <a:cubicBezTo>
                    <a:pt x="31" y="15"/>
                    <a:pt x="36" y="19"/>
                    <a:pt x="36" y="25"/>
                  </a:cubicBezTo>
                  <a:cubicBezTo>
                    <a:pt x="36" y="30"/>
                    <a:pt x="31" y="35"/>
                    <a:pt x="25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26357">
              <a:extLst>
                <a:ext uri="{FF2B5EF4-FFF2-40B4-BE49-F238E27FC236}">
                  <a16:creationId xmlns:a16="http://schemas.microsoft.com/office/drawing/2014/main" id="{912FB953-0964-BB68-A1F6-38052510783D}"/>
                </a:ext>
              </a:extLst>
            </p:cNvPr>
            <p:cNvSpPr/>
            <p:nvPr/>
          </p:nvSpPr>
          <p:spPr>
            <a:xfrm>
              <a:off x="7162083" y="1715099"/>
              <a:ext cx="92075" cy="92075"/>
            </a:xfrm>
            <a:custGeom>
              <a:avLst/>
              <a:gdLst/>
              <a:ahLst/>
              <a:cxnLst/>
              <a:rect l="0" t="0" r="0" b="0"/>
              <a:pathLst>
                <a:path w="28" h="28" extrusionOk="0">
                  <a:moveTo>
                    <a:pt x="24" y="10"/>
                  </a:moveTo>
                  <a:cubicBezTo>
                    <a:pt x="23" y="9"/>
                    <a:pt x="24" y="8"/>
                    <a:pt x="24" y="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3"/>
                    <a:pt x="16" y="3"/>
                    <a:pt x="16" y="2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0" y="3"/>
                    <a:pt x="9" y="4"/>
                  </a:cubicBezTo>
                  <a:cubicBezTo>
                    <a:pt x="9" y="4"/>
                    <a:pt x="8" y="4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0"/>
                    <a:pt x="2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3" y="17"/>
                    <a:pt x="4" y="18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11" y="25"/>
                    <a:pt x="11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5"/>
                    <a:pt x="17" y="24"/>
                    <a:pt x="18" y="24"/>
                  </a:cubicBezTo>
                  <a:cubicBezTo>
                    <a:pt x="19" y="24"/>
                    <a:pt x="20" y="24"/>
                    <a:pt x="20" y="24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3" y="19"/>
                    <a:pt x="24" y="18"/>
                  </a:cubicBezTo>
                  <a:cubicBezTo>
                    <a:pt x="24" y="17"/>
                    <a:pt x="25" y="17"/>
                    <a:pt x="26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1"/>
                    <a:pt x="24" y="10"/>
                    <a:pt x="24" y="10"/>
                  </a:cubicBezTo>
                  <a:close/>
                  <a:moveTo>
                    <a:pt x="14" y="19"/>
                  </a:moveTo>
                  <a:cubicBezTo>
                    <a:pt x="11" y="19"/>
                    <a:pt x="8" y="17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7" y="8"/>
                    <a:pt x="19" y="11"/>
                    <a:pt x="19" y="14"/>
                  </a:cubicBezTo>
                  <a:cubicBezTo>
                    <a:pt x="19" y="17"/>
                    <a:pt x="17" y="19"/>
                    <a:pt x="14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26358">
              <a:extLst>
                <a:ext uri="{FF2B5EF4-FFF2-40B4-BE49-F238E27FC236}">
                  <a16:creationId xmlns:a16="http://schemas.microsoft.com/office/drawing/2014/main" id="{65737732-0447-332A-EFBB-E54A98B8F754}"/>
                </a:ext>
              </a:extLst>
            </p:cNvPr>
            <p:cNvSpPr/>
            <p:nvPr/>
          </p:nvSpPr>
          <p:spPr>
            <a:xfrm>
              <a:off x="7397033" y="1715099"/>
              <a:ext cx="92075" cy="92075"/>
            </a:xfrm>
            <a:custGeom>
              <a:avLst/>
              <a:gdLst/>
              <a:ahLst/>
              <a:cxnLst/>
              <a:rect l="0" t="0" r="0" b="0"/>
              <a:pathLst>
                <a:path w="28" h="28" extrusionOk="0">
                  <a:moveTo>
                    <a:pt x="24" y="10"/>
                  </a:moveTo>
                  <a:cubicBezTo>
                    <a:pt x="24" y="9"/>
                    <a:pt x="24" y="8"/>
                    <a:pt x="24" y="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4"/>
                    <a:pt x="19" y="4"/>
                    <a:pt x="18" y="4"/>
                  </a:cubicBezTo>
                  <a:cubicBezTo>
                    <a:pt x="17" y="3"/>
                    <a:pt x="17" y="3"/>
                    <a:pt x="17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1" y="3"/>
                    <a:pt x="10" y="4"/>
                  </a:cubicBezTo>
                  <a:cubicBezTo>
                    <a:pt x="9" y="4"/>
                    <a:pt x="8" y="4"/>
                    <a:pt x="7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8"/>
                    <a:pt x="4" y="9"/>
                    <a:pt x="4" y="10"/>
                  </a:cubicBezTo>
                  <a:cubicBezTo>
                    <a:pt x="3" y="10"/>
                    <a:pt x="3" y="11"/>
                    <a:pt x="2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3" y="17"/>
                    <a:pt x="4" y="18"/>
                  </a:cubicBezTo>
                  <a:cubicBezTo>
                    <a:pt x="4" y="19"/>
                    <a:pt x="4" y="20"/>
                    <a:pt x="3" y="2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9" y="24"/>
                    <a:pt x="10" y="24"/>
                  </a:cubicBezTo>
                  <a:cubicBezTo>
                    <a:pt x="11" y="24"/>
                    <a:pt x="11" y="25"/>
                    <a:pt x="11" y="26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5"/>
                    <a:pt x="17" y="24"/>
                    <a:pt x="18" y="24"/>
                  </a:cubicBezTo>
                  <a:cubicBezTo>
                    <a:pt x="19" y="24"/>
                    <a:pt x="20" y="24"/>
                    <a:pt x="21" y="24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19"/>
                    <a:pt x="24" y="18"/>
                  </a:cubicBezTo>
                  <a:cubicBezTo>
                    <a:pt x="24" y="17"/>
                    <a:pt x="25" y="17"/>
                    <a:pt x="26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5" y="11"/>
                    <a:pt x="24" y="10"/>
                    <a:pt x="24" y="10"/>
                  </a:cubicBezTo>
                  <a:close/>
                  <a:moveTo>
                    <a:pt x="14" y="19"/>
                  </a:moveTo>
                  <a:cubicBezTo>
                    <a:pt x="11" y="19"/>
                    <a:pt x="8" y="17"/>
                    <a:pt x="8" y="14"/>
                  </a:cubicBezTo>
                  <a:cubicBezTo>
                    <a:pt x="8" y="11"/>
                    <a:pt x="11" y="8"/>
                    <a:pt x="14" y="8"/>
                  </a:cubicBezTo>
                  <a:cubicBezTo>
                    <a:pt x="17" y="8"/>
                    <a:pt x="20" y="11"/>
                    <a:pt x="20" y="14"/>
                  </a:cubicBezTo>
                  <a:cubicBezTo>
                    <a:pt x="20" y="17"/>
                    <a:pt x="17" y="19"/>
                    <a:pt x="14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8C0C9850-F8EA-28F6-FD62-6034DAC79F44}"/>
              </a:ext>
            </a:extLst>
          </p:cNvPr>
          <p:cNvSpPr>
            <a:spLocks/>
          </p:cNvSpPr>
          <p:nvPr/>
        </p:nvSpPr>
        <p:spPr>
          <a:xfrm>
            <a:off x="538794" y="5530884"/>
            <a:ext cx="354939" cy="354939"/>
          </a:xfrm>
          <a:prstGeom prst="ellipse">
            <a:avLst/>
          </a:prstGeom>
          <a:solidFill>
            <a:schemeClr val="accent6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id-ID" sz="1400" b="1" dirty="0">
                <a:latin typeface="Work Sans" pitchFamily="2" charset="0"/>
              </a:rPr>
              <a:t>02</a:t>
            </a:r>
            <a:endParaRPr lang="en-ID" sz="1400" b="1" dirty="0">
              <a:latin typeface="Work Sans" pitchFamily="2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FBDB774D-36D6-E03D-6D63-A12235399BC1}"/>
              </a:ext>
            </a:extLst>
          </p:cNvPr>
          <p:cNvSpPr/>
          <p:nvPr/>
        </p:nvSpPr>
        <p:spPr>
          <a:xfrm>
            <a:off x="11569812" y="2333699"/>
            <a:ext cx="354939" cy="3549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id-ID" sz="1400" b="1" dirty="0">
                <a:latin typeface="Work Sans" pitchFamily="2" charset="0"/>
              </a:rPr>
              <a:t>03</a:t>
            </a:r>
            <a:endParaRPr lang="en-ID" sz="1400" b="1" dirty="0">
              <a:latin typeface="Work Sans" pitchFamily="2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2315A65-CAE3-87E5-CF29-B41174B54830}"/>
              </a:ext>
            </a:extLst>
          </p:cNvPr>
          <p:cNvSpPr>
            <a:spLocks/>
          </p:cNvSpPr>
          <p:nvPr/>
        </p:nvSpPr>
        <p:spPr>
          <a:xfrm>
            <a:off x="538794" y="1149476"/>
            <a:ext cx="354939" cy="3549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id-ID" sz="1400" b="1" dirty="0">
                <a:latin typeface="Work Sans" pitchFamily="2" charset="0"/>
              </a:rPr>
              <a:t>01</a:t>
            </a:r>
            <a:endParaRPr lang="en-ID" sz="1400" b="1" dirty="0"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354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81000" y="317813"/>
            <a:ext cx="11430000" cy="640080"/>
          </a:xfrm>
        </p:spPr>
        <p:txBody>
          <a:bodyPr/>
          <a:lstStyle/>
          <a:p>
            <a:r>
              <a:rPr lang="en-GB" sz="2800" dirty="0"/>
              <a:t>Business model</a:t>
            </a:r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4294967295"/>
          </p:nvPr>
        </p:nvSpPr>
        <p:spPr>
          <a:xfrm>
            <a:off x="2803161" y="1772898"/>
            <a:ext cx="4961744" cy="9848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10800000" algn="ctr" rotWithShape="0">
              <a:schemeClr val="accent4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None/>
            </a:pPr>
            <a:r>
              <a:rPr lang="en-GB" sz="1600" b="1" dirty="0">
                <a:latin typeface="Work Sans" pitchFamily="2" charset="0"/>
              </a:rPr>
              <a:t>Free model - </a:t>
            </a:r>
            <a:r>
              <a:rPr lang="en-GB" sz="1600" dirty="0">
                <a:latin typeface="Work Sans" pitchFamily="2" charset="0"/>
              </a:rPr>
              <a:t>Browsing features for startups and VCs for discovery</a:t>
            </a: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1C1EBE1-E97E-4D21-0707-93C7A61577B4}"/>
              </a:ext>
            </a:extLst>
          </p:cNvPr>
          <p:cNvSpPr/>
          <p:nvPr/>
        </p:nvSpPr>
        <p:spPr>
          <a:xfrm>
            <a:off x="1005571" y="1772898"/>
            <a:ext cx="1241318" cy="1049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6" extrusionOk="0">
                <a:moveTo>
                  <a:pt x="0" y="0"/>
                </a:moveTo>
                <a:lnTo>
                  <a:pt x="0" y="12415"/>
                </a:lnTo>
                <a:cubicBezTo>
                  <a:pt x="0" y="13809"/>
                  <a:pt x="648" y="15139"/>
                  <a:pt x="1674" y="15836"/>
                </a:cubicBezTo>
                <a:lnTo>
                  <a:pt x="9126" y="20903"/>
                </a:lnTo>
                <a:cubicBezTo>
                  <a:pt x="10152" y="21600"/>
                  <a:pt x="11448" y="21600"/>
                  <a:pt x="12474" y="20903"/>
                </a:cubicBezTo>
                <a:lnTo>
                  <a:pt x="19926" y="15836"/>
                </a:lnTo>
                <a:cubicBezTo>
                  <a:pt x="20952" y="15139"/>
                  <a:pt x="21600" y="13809"/>
                  <a:pt x="21600" y="12415"/>
                </a:cubicBezTo>
                <a:lnTo>
                  <a:pt x="21600" y="0"/>
                </a:lnTo>
              </a:path>
            </a:pathLst>
          </a:cu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696215EE-EA72-2197-F5FA-EA99BF783458}"/>
              </a:ext>
            </a:extLst>
          </p:cNvPr>
          <p:cNvSpPr/>
          <p:nvPr/>
        </p:nvSpPr>
        <p:spPr>
          <a:xfrm>
            <a:off x="1005571" y="3231448"/>
            <a:ext cx="1241318" cy="1379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36" extrusionOk="0">
                <a:moveTo>
                  <a:pt x="21600" y="14508"/>
                </a:moveTo>
                <a:lnTo>
                  <a:pt x="21600" y="6828"/>
                </a:lnTo>
                <a:cubicBezTo>
                  <a:pt x="21600" y="5772"/>
                  <a:pt x="20952" y="4764"/>
                  <a:pt x="19926" y="4236"/>
                </a:cubicBezTo>
                <a:lnTo>
                  <a:pt x="12474" y="396"/>
                </a:lnTo>
                <a:cubicBezTo>
                  <a:pt x="11448" y="-132"/>
                  <a:pt x="10152" y="-132"/>
                  <a:pt x="9126" y="396"/>
                </a:cubicBezTo>
                <a:lnTo>
                  <a:pt x="1674" y="4236"/>
                </a:lnTo>
                <a:cubicBezTo>
                  <a:pt x="648" y="4764"/>
                  <a:pt x="0" y="5772"/>
                  <a:pt x="0" y="6828"/>
                </a:cubicBezTo>
                <a:lnTo>
                  <a:pt x="0" y="14508"/>
                </a:lnTo>
                <a:cubicBezTo>
                  <a:pt x="0" y="15564"/>
                  <a:pt x="648" y="16572"/>
                  <a:pt x="1674" y="17100"/>
                </a:cubicBezTo>
                <a:lnTo>
                  <a:pt x="9126" y="20940"/>
                </a:lnTo>
                <a:cubicBezTo>
                  <a:pt x="10152" y="21468"/>
                  <a:pt x="11448" y="21468"/>
                  <a:pt x="12474" y="20940"/>
                </a:cubicBezTo>
                <a:lnTo>
                  <a:pt x="19926" y="17100"/>
                </a:lnTo>
                <a:cubicBezTo>
                  <a:pt x="20952" y="16572"/>
                  <a:pt x="21600" y="15564"/>
                  <a:pt x="21600" y="14508"/>
                </a:cubicBezTo>
                <a:close/>
              </a:path>
            </a:pathLst>
          </a:custGeom>
          <a:solidFill>
            <a:srgbClr val="00A9FF">
              <a:alpha val="76128"/>
            </a:srgb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58C0A35E-DD86-AA3E-1472-00455A8550DD}"/>
              </a:ext>
            </a:extLst>
          </p:cNvPr>
          <p:cNvSpPr/>
          <p:nvPr/>
        </p:nvSpPr>
        <p:spPr>
          <a:xfrm>
            <a:off x="1005571" y="5031358"/>
            <a:ext cx="1241318" cy="1049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6" extrusionOk="0">
                <a:moveTo>
                  <a:pt x="21600" y="21426"/>
                </a:moveTo>
                <a:lnTo>
                  <a:pt x="21600" y="9011"/>
                </a:lnTo>
                <a:cubicBezTo>
                  <a:pt x="21600" y="7617"/>
                  <a:pt x="20952" y="6287"/>
                  <a:pt x="19926" y="5590"/>
                </a:cubicBezTo>
                <a:lnTo>
                  <a:pt x="12474" y="523"/>
                </a:lnTo>
                <a:cubicBezTo>
                  <a:pt x="11448" y="-174"/>
                  <a:pt x="10152" y="-174"/>
                  <a:pt x="9126" y="523"/>
                </a:cubicBezTo>
                <a:lnTo>
                  <a:pt x="1674" y="5590"/>
                </a:lnTo>
                <a:cubicBezTo>
                  <a:pt x="648" y="6287"/>
                  <a:pt x="0" y="7617"/>
                  <a:pt x="0" y="9011"/>
                </a:cubicBezTo>
                <a:lnTo>
                  <a:pt x="0" y="21426"/>
                </a:lnTo>
              </a:path>
            </a:pathLst>
          </a:custGeom>
          <a:solidFill>
            <a:srgbClr val="00A9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8" name="Shape">
            <a:extLst>
              <a:ext uri="{FF2B5EF4-FFF2-40B4-BE49-F238E27FC236}">
                <a16:creationId xmlns:a16="http://schemas.microsoft.com/office/drawing/2014/main" id="{1446F70E-64A4-8AE5-B939-E3139B6E0559}"/>
              </a:ext>
            </a:extLst>
          </p:cNvPr>
          <p:cNvSpPr/>
          <p:nvPr/>
        </p:nvSpPr>
        <p:spPr>
          <a:xfrm>
            <a:off x="755755" y="1679802"/>
            <a:ext cx="1740950" cy="4481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830" y="19207"/>
                </a:moveTo>
                <a:lnTo>
                  <a:pt x="20830" y="18010"/>
                </a:lnTo>
                <a:cubicBezTo>
                  <a:pt x="20830" y="17397"/>
                  <a:pt x="19983" y="16813"/>
                  <a:pt x="18597" y="16514"/>
                </a:cubicBezTo>
                <a:lnTo>
                  <a:pt x="3581" y="13148"/>
                </a:lnTo>
                <a:cubicBezTo>
                  <a:pt x="2580" y="12924"/>
                  <a:pt x="1925" y="12490"/>
                  <a:pt x="1925" y="12042"/>
                </a:cubicBezTo>
                <a:lnTo>
                  <a:pt x="1925" y="11264"/>
                </a:lnTo>
                <a:cubicBezTo>
                  <a:pt x="2387" y="11174"/>
                  <a:pt x="2695" y="10994"/>
                  <a:pt x="2695" y="10800"/>
                </a:cubicBezTo>
                <a:cubicBezTo>
                  <a:pt x="2695" y="10606"/>
                  <a:pt x="2387" y="10411"/>
                  <a:pt x="1925" y="10336"/>
                </a:cubicBezTo>
                <a:lnTo>
                  <a:pt x="1925" y="9558"/>
                </a:lnTo>
                <a:cubicBezTo>
                  <a:pt x="1925" y="9110"/>
                  <a:pt x="2541" y="8676"/>
                  <a:pt x="3581" y="8452"/>
                </a:cubicBezTo>
                <a:lnTo>
                  <a:pt x="18597" y="5086"/>
                </a:lnTo>
                <a:cubicBezTo>
                  <a:pt x="19983" y="4772"/>
                  <a:pt x="20830" y="4203"/>
                  <a:pt x="20830" y="3590"/>
                </a:cubicBezTo>
                <a:lnTo>
                  <a:pt x="20830" y="2393"/>
                </a:lnTo>
                <a:cubicBezTo>
                  <a:pt x="21292" y="2304"/>
                  <a:pt x="21600" y="2124"/>
                  <a:pt x="21600" y="1930"/>
                </a:cubicBezTo>
                <a:cubicBezTo>
                  <a:pt x="21600" y="1735"/>
                  <a:pt x="21292" y="1541"/>
                  <a:pt x="20830" y="1466"/>
                </a:cubicBezTo>
                <a:lnTo>
                  <a:pt x="20830" y="224"/>
                </a:lnTo>
                <a:cubicBezTo>
                  <a:pt x="20830" y="105"/>
                  <a:pt x="20560" y="0"/>
                  <a:pt x="20252" y="0"/>
                </a:cubicBezTo>
                <a:cubicBezTo>
                  <a:pt x="19944" y="0"/>
                  <a:pt x="19675" y="105"/>
                  <a:pt x="19675" y="224"/>
                </a:cubicBezTo>
                <a:lnTo>
                  <a:pt x="19675" y="1466"/>
                </a:lnTo>
                <a:cubicBezTo>
                  <a:pt x="19213" y="1556"/>
                  <a:pt x="18905" y="1735"/>
                  <a:pt x="18905" y="1930"/>
                </a:cubicBezTo>
                <a:cubicBezTo>
                  <a:pt x="18905" y="2124"/>
                  <a:pt x="19213" y="2319"/>
                  <a:pt x="19675" y="2393"/>
                </a:cubicBezTo>
                <a:lnTo>
                  <a:pt x="19675" y="3590"/>
                </a:lnTo>
                <a:cubicBezTo>
                  <a:pt x="19675" y="4039"/>
                  <a:pt x="19059" y="4473"/>
                  <a:pt x="18019" y="4697"/>
                </a:cubicBezTo>
                <a:lnTo>
                  <a:pt x="3003" y="8063"/>
                </a:lnTo>
                <a:cubicBezTo>
                  <a:pt x="1617" y="8377"/>
                  <a:pt x="770" y="8945"/>
                  <a:pt x="770" y="9558"/>
                </a:cubicBezTo>
                <a:lnTo>
                  <a:pt x="770" y="10336"/>
                </a:lnTo>
                <a:cubicBezTo>
                  <a:pt x="308" y="10426"/>
                  <a:pt x="0" y="10606"/>
                  <a:pt x="0" y="10800"/>
                </a:cubicBezTo>
                <a:cubicBezTo>
                  <a:pt x="0" y="10994"/>
                  <a:pt x="308" y="11189"/>
                  <a:pt x="770" y="11264"/>
                </a:cubicBezTo>
                <a:lnTo>
                  <a:pt x="770" y="12042"/>
                </a:lnTo>
                <a:cubicBezTo>
                  <a:pt x="770" y="12655"/>
                  <a:pt x="1617" y="13238"/>
                  <a:pt x="3003" y="13537"/>
                </a:cubicBezTo>
                <a:lnTo>
                  <a:pt x="18019" y="16903"/>
                </a:lnTo>
                <a:cubicBezTo>
                  <a:pt x="19020" y="17127"/>
                  <a:pt x="19675" y="17561"/>
                  <a:pt x="19675" y="18010"/>
                </a:cubicBezTo>
                <a:lnTo>
                  <a:pt x="19675" y="19207"/>
                </a:lnTo>
                <a:cubicBezTo>
                  <a:pt x="19213" y="19296"/>
                  <a:pt x="18905" y="19476"/>
                  <a:pt x="18905" y="19670"/>
                </a:cubicBezTo>
                <a:cubicBezTo>
                  <a:pt x="18905" y="19865"/>
                  <a:pt x="19213" y="20059"/>
                  <a:pt x="19675" y="20134"/>
                </a:cubicBezTo>
                <a:lnTo>
                  <a:pt x="19675" y="21376"/>
                </a:lnTo>
                <a:cubicBezTo>
                  <a:pt x="19675" y="21495"/>
                  <a:pt x="19944" y="21600"/>
                  <a:pt x="20252" y="21600"/>
                </a:cubicBezTo>
                <a:cubicBezTo>
                  <a:pt x="20560" y="21600"/>
                  <a:pt x="20830" y="21495"/>
                  <a:pt x="20830" y="21376"/>
                </a:cubicBezTo>
                <a:lnTo>
                  <a:pt x="20830" y="20134"/>
                </a:lnTo>
                <a:cubicBezTo>
                  <a:pt x="21292" y="20044"/>
                  <a:pt x="21600" y="19865"/>
                  <a:pt x="21600" y="19670"/>
                </a:cubicBezTo>
                <a:cubicBezTo>
                  <a:pt x="21600" y="19476"/>
                  <a:pt x="21253" y="19281"/>
                  <a:pt x="20830" y="1920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9" name="Shape">
            <a:extLst>
              <a:ext uri="{FF2B5EF4-FFF2-40B4-BE49-F238E27FC236}">
                <a16:creationId xmlns:a16="http://schemas.microsoft.com/office/drawing/2014/main" id="{9B5D0F4F-3AA2-57A4-8922-CF7056160394}"/>
              </a:ext>
            </a:extLst>
          </p:cNvPr>
          <p:cNvSpPr/>
          <p:nvPr/>
        </p:nvSpPr>
        <p:spPr>
          <a:xfrm>
            <a:off x="755756" y="1679803"/>
            <a:ext cx="1740950" cy="44811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0591"/>
                  <a:pt x="21292" y="10411"/>
                  <a:pt x="20830" y="10336"/>
                </a:cubicBezTo>
                <a:lnTo>
                  <a:pt x="20830" y="9558"/>
                </a:lnTo>
                <a:cubicBezTo>
                  <a:pt x="20830" y="8945"/>
                  <a:pt x="19983" y="8362"/>
                  <a:pt x="18597" y="8063"/>
                </a:cubicBezTo>
                <a:lnTo>
                  <a:pt x="3581" y="4697"/>
                </a:lnTo>
                <a:cubicBezTo>
                  <a:pt x="2580" y="4473"/>
                  <a:pt x="1925" y="4039"/>
                  <a:pt x="1925" y="3590"/>
                </a:cubicBezTo>
                <a:lnTo>
                  <a:pt x="1925" y="2393"/>
                </a:lnTo>
                <a:cubicBezTo>
                  <a:pt x="2387" y="2304"/>
                  <a:pt x="2695" y="2124"/>
                  <a:pt x="2695" y="1930"/>
                </a:cubicBezTo>
                <a:cubicBezTo>
                  <a:pt x="2695" y="1735"/>
                  <a:pt x="2387" y="1541"/>
                  <a:pt x="1925" y="1466"/>
                </a:cubicBezTo>
                <a:lnTo>
                  <a:pt x="1925" y="224"/>
                </a:lnTo>
                <a:cubicBezTo>
                  <a:pt x="1925" y="105"/>
                  <a:pt x="1656" y="0"/>
                  <a:pt x="1348" y="0"/>
                </a:cubicBezTo>
                <a:cubicBezTo>
                  <a:pt x="1040" y="0"/>
                  <a:pt x="770" y="105"/>
                  <a:pt x="770" y="224"/>
                </a:cubicBezTo>
                <a:lnTo>
                  <a:pt x="770" y="1466"/>
                </a:lnTo>
                <a:cubicBezTo>
                  <a:pt x="308" y="1556"/>
                  <a:pt x="0" y="1735"/>
                  <a:pt x="0" y="1930"/>
                </a:cubicBezTo>
                <a:cubicBezTo>
                  <a:pt x="0" y="2124"/>
                  <a:pt x="308" y="2319"/>
                  <a:pt x="770" y="2393"/>
                </a:cubicBezTo>
                <a:lnTo>
                  <a:pt x="770" y="3590"/>
                </a:lnTo>
                <a:cubicBezTo>
                  <a:pt x="770" y="4203"/>
                  <a:pt x="1617" y="4787"/>
                  <a:pt x="3003" y="5086"/>
                </a:cubicBezTo>
                <a:lnTo>
                  <a:pt x="18019" y="8452"/>
                </a:lnTo>
                <a:cubicBezTo>
                  <a:pt x="19020" y="8676"/>
                  <a:pt x="19675" y="9110"/>
                  <a:pt x="19675" y="9558"/>
                </a:cubicBezTo>
                <a:lnTo>
                  <a:pt x="19675" y="10336"/>
                </a:lnTo>
                <a:cubicBezTo>
                  <a:pt x="19213" y="10426"/>
                  <a:pt x="18905" y="10606"/>
                  <a:pt x="18905" y="10800"/>
                </a:cubicBezTo>
                <a:cubicBezTo>
                  <a:pt x="18905" y="10994"/>
                  <a:pt x="19213" y="11189"/>
                  <a:pt x="19675" y="11264"/>
                </a:cubicBezTo>
                <a:lnTo>
                  <a:pt x="19675" y="12042"/>
                </a:lnTo>
                <a:cubicBezTo>
                  <a:pt x="19675" y="12490"/>
                  <a:pt x="19059" y="12924"/>
                  <a:pt x="18019" y="13148"/>
                </a:cubicBezTo>
                <a:lnTo>
                  <a:pt x="3003" y="16514"/>
                </a:lnTo>
                <a:cubicBezTo>
                  <a:pt x="1617" y="16828"/>
                  <a:pt x="770" y="17397"/>
                  <a:pt x="770" y="18010"/>
                </a:cubicBezTo>
                <a:lnTo>
                  <a:pt x="770" y="19207"/>
                </a:lnTo>
                <a:cubicBezTo>
                  <a:pt x="308" y="19296"/>
                  <a:pt x="0" y="19476"/>
                  <a:pt x="0" y="19670"/>
                </a:cubicBezTo>
                <a:cubicBezTo>
                  <a:pt x="0" y="19865"/>
                  <a:pt x="308" y="20059"/>
                  <a:pt x="770" y="20134"/>
                </a:cubicBezTo>
                <a:lnTo>
                  <a:pt x="770" y="21376"/>
                </a:lnTo>
                <a:cubicBezTo>
                  <a:pt x="770" y="21495"/>
                  <a:pt x="1040" y="21600"/>
                  <a:pt x="1348" y="21600"/>
                </a:cubicBezTo>
                <a:cubicBezTo>
                  <a:pt x="1656" y="21600"/>
                  <a:pt x="1925" y="21495"/>
                  <a:pt x="1925" y="21376"/>
                </a:cubicBezTo>
                <a:lnTo>
                  <a:pt x="1925" y="20134"/>
                </a:lnTo>
                <a:cubicBezTo>
                  <a:pt x="2387" y="20044"/>
                  <a:pt x="2695" y="19865"/>
                  <a:pt x="2695" y="19670"/>
                </a:cubicBezTo>
                <a:cubicBezTo>
                  <a:pt x="2695" y="19476"/>
                  <a:pt x="2387" y="19281"/>
                  <a:pt x="1925" y="19207"/>
                </a:cubicBezTo>
                <a:lnTo>
                  <a:pt x="1925" y="18010"/>
                </a:lnTo>
                <a:cubicBezTo>
                  <a:pt x="1925" y="17561"/>
                  <a:pt x="2541" y="17127"/>
                  <a:pt x="3581" y="16903"/>
                </a:cubicBezTo>
                <a:lnTo>
                  <a:pt x="18597" y="13537"/>
                </a:lnTo>
                <a:cubicBezTo>
                  <a:pt x="19983" y="13223"/>
                  <a:pt x="20830" y="12655"/>
                  <a:pt x="20830" y="12042"/>
                </a:cubicBezTo>
                <a:lnTo>
                  <a:pt x="20830" y="11264"/>
                </a:lnTo>
                <a:cubicBezTo>
                  <a:pt x="21292" y="11189"/>
                  <a:pt x="21600" y="11009"/>
                  <a:pt x="21600" y="1080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56616-44CD-0E7B-21A8-970F7E1AF208}"/>
              </a:ext>
            </a:extLst>
          </p:cNvPr>
          <p:cNvSpPr txBox="1"/>
          <p:nvPr/>
        </p:nvSpPr>
        <p:spPr>
          <a:xfrm>
            <a:off x="1286233" y="1902090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Work Sans" pitchFamily="2" charset="0"/>
              </a:rPr>
              <a:t>01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5E1B1-F6F2-D101-F420-0B6888D22D5F}"/>
              </a:ext>
            </a:extLst>
          </p:cNvPr>
          <p:cNvSpPr txBox="1"/>
          <p:nvPr/>
        </p:nvSpPr>
        <p:spPr>
          <a:xfrm>
            <a:off x="1259467" y="3617375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Work Sans" pitchFamily="2" charset="0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43652-A7C8-F4B4-C41D-8380F403767A}"/>
              </a:ext>
            </a:extLst>
          </p:cNvPr>
          <p:cNvSpPr txBox="1"/>
          <p:nvPr/>
        </p:nvSpPr>
        <p:spPr>
          <a:xfrm>
            <a:off x="1260268" y="5332659"/>
            <a:ext cx="755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Work Sans" pitchFamily="2" charset="0"/>
              </a:rPr>
              <a:t>03</a:t>
            </a:r>
          </a:p>
        </p:txBody>
      </p:sp>
      <p:sp>
        <p:nvSpPr>
          <p:cNvPr id="16" name="Google Shape;110;p22">
            <a:extLst>
              <a:ext uri="{FF2B5EF4-FFF2-40B4-BE49-F238E27FC236}">
                <a16:creationId xmlns:a16="http://schemas.microsoft.com/office/drawing/2014/main" id="{2E9A0A19-C79B-283E-056D-4F9E1111CB76}"/>
              </a:ext>
            </a:extLst>
          </p:cNvPr>
          <p:cNvSpPr txBox="1">
            <a:spLocks/>
          </p:cNvSpPr>
          <p:nvPr/>
        </p:nvSpPr>
        <p:spPr>
          <a:xfrm>
            <a:off x="2803161" y="3434550"/>
            <a:ext cx="4961744" cy="9848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10800000" algn="ctr" rotWithShape="0">
              <a:schemeClr val="accent4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latin typeface="Work Sans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/>
              <a:t>Tier 1 - </a:t>
            </a:r>
            <a:r>
              <a:rPr lang="en-GB" dirty="0"/>
              <a:t>Personalized reports for VCs for every startup they vet through 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5DF6656-6C27-6F20-1DC0-E6DA12928050}"/>
              </a:ext>
            </a:extLst>
          </p:cNvPr>
          <p:cNvSpPr txBox="1">
            <a:spLocks/>
          </p:cNvSpPr>
          <p:nvPr/>
        </p:nvSpPr>
        <p:spPr>
          <a:xfrm>
            <a:off x="381000" y="1157750"/>
            <a:ext cx="11430000" cy="338554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GB" sz="1600" b="1" dirty="0">
                <a:solidFill>
                  <a:schemeClr val="bg1"/>
                </a:solidFill>
                <a:latin typeface="Work Sans" pitchFamily="2" charset="0"/>
              </a:rPr>
              <a:t>3 Pricing models</a:t>
            </a:r>
          </a:p>
        </p:txBody>
      </p:sp>
      <p:sp>
        <p:nvSpPr>
          <p:cNvPr id="19" name="Google Shape;110;p22">
            <a:extLst>
              <a:ext uri="{FF2B5EF4-FFF2-40B4-BE49-F238E27FC236}">
                <a16:creationId xmlns:a16="http://schemas.microsoft.com/office/drawing/2014/main" id="{9BAB63FE-871C-F18A-3E04-E6A3922C96F4}"/>
              </a:ext>
            </a:extLst>
          </p:cNvPr>
          <p:cNvSpPr txBox="1">
            <a:spLocks/>
          </p:cNvSpPr>
          <p:nvPr/>
        </p:nvSpPr>
        <p:spPr>
          <a:xfrm>
            <a:off x="2803161" y="5096203"/>
            <a:ext cx="8972914" cy="9848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dist="25400" dir="10800000" algn="ctr" rotWithShape="0">
              <a:schemeClr val="accent4"/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600">
                <a:latin typeface="Work Sans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b="1" dirty="0"/>
              <a:t>Tier 2 - </a:t>
            </a:r>
            <a:r>
              <a:rPr lang="en-GB" dirty="0"/>
              <a:t>VCs get reports on each startup listed on our platform. These reports are solo reports (Tier 1 reports), and also takes into consideration data points of other startups listed on our platform.</a:t>
            </a:r>
          </a:p>
        </p:txBody>
      </p:sp>
      <p:pic>
        <p:nvPicPr>
          <p:cNvPr id="3074" name="Picture 2" descr="Business plan concept illustration. Business concept. Two people are  planning a business based on a chart. Vector illustration flat design style  Stock Vector Image &amp; Art - Alamy">
            <a:extLst>
              <a:ext uri="{FF2B5EF4-FFF2-40B4-BE49-F238E27FC236}">
                <a16:creationId xmlns:a16="http://schemas.microsoft.com/office/drawing/2014/main" id="{A3CD9E4F-3165-CFDF-799C-EFA4B631D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t="6338" r="6222" b="13442"/>
          <a:stretch/>
        </p:blipFill>
        <p:spPr bwMode="auto">
          <a:xfrm>
            <a:off x="7989757" y="1772898"/>
            <a:ext cx="4202243" cy="275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">
            <a:extLst>
              <a:ext uri="{FF2B5EF4-FFF2-40B4-BE49-F238E27FC236}">
                <a16:creationId xmlns:a16="http://schemas.microsoft.com/office/drawing/2014/main" id="{9509E309-0B66-BC18-AD30-13F9FC8144B0}"/>
              </a:ext>
            </a:extLst>
          </p:cNvPr>
          <p:cNvSpPr>
            <a:spLocks noChangeAspect="1"/>
          </p:cNvSpPr>
          <p:nvPr/>
        </p:nvSpPr>
        <p:spPr>
          <a:xfrm>
            <a:off x="503361" y="1708878"/>
            <a:ext cx="2304149" cy="448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46" name="Shape">
            <a:extLst>
              <a:ext uri="{FF2B5EF4-FFF2-40B4-BE49-F238E27FC236}">
                <a16:creationId xmlns:a16="http://schemas.microsoft.com/office/drawing/2014/main" id="{940BCBCE-45DE-A6BA-6D62-4A27E2298908}"/>
              </a:ext>
            </a:extLst>
          </p:cNvPr>
          <p:cNvSpPr/>
          <p:nvPr/>
        </p:nvSpPr>
        <p:spPr>
          <a:xfrm>
            <a:off x="3375730" y="1708878"/>
            <a:ext cx="2304149" cy="448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algn="ctr"/>
            <a:endParaRPr sz="3000" dirty="0">
              <a:solidFill>
                <a:srgbClr val="FFFFFF"/>
              </a:solidFill>
              <a:latin typeface="Work Sans" pitchFamily="2" charset="0"/>
            </a:endParaRPr>
          </a:p>
        </p:txBody>
      </p:sp>
      <p:sp>
        <p:nvSpPr>
          <p:cNvPr id="47" name="Shape">
            <a:extLst>
              <a:ext uri="{FF2B5EF4-FFF2-40B4-BE49-F238E27FC236}">
                <a16:creationId xmlns:a16="http://schemas.microsoft.com/office/drawing/2014/main" id="{B444AC5B-EAC0-8D92-E987-DA0C0C787788}"/>
              </a:ext>
            </a:extLst>
          </p:cNvPr>
          <p:cNvSpPr>
            <a:spLocks noChangeAspect="1"/>
          </p:cNvSpPr>
          <p:nvPr/>
        </p:nvSpPr>
        <p:spPr>
          <a:xfrm>
            <a:off x="6338354" y="1708878"/>
            <a:ext cx="2304149" cy="448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algn="ctr"/>
            <a:endParaRPr sz="3000" dirty="0">
              <a:solidFill>
                <a:srgbClr val="FFFFFF"/>
              </a:solidFill>
              <a:latin typeface="Work Sans" pitchFamily="2" charset="0"/>
            </a:endParaRPr>
          </a:p>
        </p:txBody>
      </p:sp>
      <p:sp>
        <p:nvSpPr>
          <p:cNvPr id="58" name="Shape">
            <a:extLst>
              <a:ext uri="{FF2B5EF4-FFF2-40B4-BE49-F238E27FC236}">
                <a16:creationId xmlns:a16="http://schemas.microsoft.com/office/drawing/2014/main" id="{37976D75-C25C-E5CA-0A73-AC5ED80948C7}"/>
              </a:ext>
            </a:extLst>
          </p:cNvPr>
          <p:cNvSpPr/>
          <p:nvPr/>
        </p:nvSpPr>
        <p:spPr>
          <a:xfrm>
            <a:off x="9266226" y="1708878"/>
            <a:ext cx="2304149" cy="448206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38100" tIns="38100" rIns="38100" bIns="38100" anchor="ctr"/>
          <a:lstStyle/>
          <a:p>
            <a:pPr algn="ctr"/>
            <a:endParaRPr sz="3000" dirty="0">
              <a:solidFill>
                <a:srgbClr val="FFFFFF"/>
              </a:solidFill>
              <a:latin typeface="Work Sans" pitchFamily="2" charset="0"/>
            </a:endParaRPr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81000" y="304165"/>
            <a:ext cx="11430000" cy="640080"/>
          </a:xfrm>
        </p:spPr>
        <p:txBody>
          <a:bodyPr/>
          <a:lstStyle/>
          <a:p>
            <a:r>
              <a:rPr lang="en-GB" sz="2800" dirty="0"/>
              <a:t>Initial Go to Market</a:t>
            </a:r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10085C3F-4436-39E5-469A-54BFBE336E3D}"/>
              </a:ext>
            </a:extLst>
          </p:cNvPr>
          <p:cNvSpPr/>
          <p:nvPr/>
        </p:nvSpPr>
        <p:spPr>
          <a:xfrm>
            <a:off x="487434" y="1089932"/>
            <a:ext cx="2304149" cy="1998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63" y="0"/>
                </a:moveTo>
                <a:lnTo>
                  <a:pt x="7070" y="0"/>
                </a:lnTo>
                <a:cubicBezTo>
                  <a:pt x="3160" y="0"/>
                  <a:pt x="0" y="3248"/>
                  <a:pt x="0" y="7267"/>
                </a:cubicBezTo>
                <a:lnTo>
                  <a:pt x="0" y="14433"/>
                </a:lnTo>
                <a:lnTo>
                  <a:pt x="0" y="21600"/>
                </a:lnTo>
                <a:cubicBezTo>
                  <a:pt x="0" y="17916"/>
                  <a:pt x="2704" y="14869"/>
                  <a:pt x="6190" y="14433"/>
                </a:cubicBezTo>
                <a:cubicBezTo>
                  <a:pt x="6451" y="14400"/>
                  <a:pt x="6744" y="14367"/>
                  <a:pt x="7037" y="14367"/>
                </a:cubicBezTo>
                <a:lnTo>
                  <a:pt x="15410" y="14367"/>
                </a:lnTo>
                <a:cubicBezTo>
                  <a:pt x="18896" y="13931"/>
                  <a:pt x="21600" y="10917"/>
                  <a:pt x="21600" y="7233"/>
                </a:cubicBezTo>
                <a:cubicBezTo>
                  <a:pt x="21567" y="3215"/>
                  <a:pt x="18440" y="0"/>
                  <a:pt x="1456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lIns="38100" tIns="38100" rIns="38100" bIns="38100" anchor="ctr"/>
          <a:lstStyle/>
          <a:p>
            <a:pPr algn="ctr"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4311A5-6474-06C8-3ADF-A10E6C4CCCB8}"/>
              </a:ext>
            </a:extLst>
          </p:cNvPr>
          <p:cNvSpPr txBox="1"/>
          <p:nvPr/>
        </p:nvSpPr>
        <p:spPr>
          <a:xfrm>
            <a:off x="556941" y="1559115"/>
            <a:ext cx="476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01</a:t>
            </a:r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66E97371-A8EB-9536-4060-12F06FE79DF7}"/>
              </a:ext>
            </a:extLst>
          </p:cNvPr>
          <p:cNvSpPr/>
          <p:nvPr/>
        </p:nvSpPr>
        <p:spPr>
          <a:xfrm>
            <a:off x="3375730" y="1089932"/>
            <a:ext cx="2304149" cy="1998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63" y="0"/>
                </a:moveTo>
                <a:lnTo>
                  <a:pt x="7070" y="0"/>
                </a:lnTo>
                <a:cubicBezTo>
                  <a:pt x="3160" y="0"/>
                  <a:pt x="0" y="3248"/>
                  <a:pt x="0" y="7267"/>
                </a:cubicBezTo>
                <a:lnTo>
                  <a:pt x="0" y="14433"/>
                </a:lnTo>
                <a:lnTo>
                  <a:pt x="0" y="21600"/>
                </a:lnTo>
                <a:cubicBezTo>
                  <a:pt x="0" y="17916"/>
                  <a:pt x="2704" y="14869"/>
                  <a:pt x="6190" y="14433"/>
                </a:cubicBezTo>
                <a:cubicBezTo>
                  <a:pt x="6451" y="14400"/>
                  <a:pt x="6744" y="14367"/>
                  <a:pt x="7037" y="14367"/>
                </a:cubicBezTo>
                <a:lnTo>
                  <a:pt x="15410" y="14367"/>
                </a:lnTo>
                <a:cubicBezTo>
                  <a:pt x="18896" y="13931"/>
                  <a:pt x="21600" y="10917"/>
                  <a:pt x="21600" y="7233"/>
                </a:cubicBezTo>
                <a:cubicBezTo>
                  <a:pt x="21600" y="3215"/>
                  <a:pt x="18472" y="0"/>
                  <a:pt x="14563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BBD01C7-2E88-051C-B4E0-945A294132D3}"/>
              </a:ext>
            </a:extLst>
          </p:cNvPr>
          <p:cNvSpPr txBox="1"/>
          <p:nvPr/>
        </p:nvSpPr>
        <p:spPr>
          <a:xfrm>
            <a:off x="3445237" y="1559115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02</a:t>
            </a:r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4104582F-E0DE-3BB3-FEBF-F57C64A4B99B}"/>
              </a:ext>
            </a:extLst>
          </p:cNvPr>
          <p:cNvSpPr/>
          <p:nvPr/>
        </p:nvSpPr>
        <p:spPr>
          <a:xfrm>
            <a:off x="6338354" y="1089932"/>
            <a:ext cx="2304149" cy="1998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63" y="0"/>
                </a:moveTo>
                <a:lnTo>
                  <a:pt x="7070" y="0"/>
                </a:lnTo>
                <a:cubicBezTo>
                  <a:pt x="3160" y="0"/>
                  <a:pt x="0" y="3248"/>
                  <a:pt x="0" y="7267"/>
                </a:cubicBezTo>
                <a:lnTo>
                  <a:pt x="0" y="14433"/>
                </a:lnTo>
                <a:lnTo>
                  <a:pt x="0" y="21600"/>
                </a:lnTo>
                <a:cubicBezTo>
                  <a:pt x="0" y="17916"/>
                  <a:pt x="2704" y="14869"/>
                  <a:pt x="6190" y="14433"/>
                </a:cubicBezTo>
                <a:cubicBezTo>
                  <a:pt x="6451" y="14400"/>
                  <a:pt x="6744" y="14367"/>
                  <a:pt x="7037" y="14367"/>
                </a:cubicBezTo>
                <a:lnTo>
                  <a:pt x="15410" y="14367"/>
                </a:lnTo>
                <a:cubicBezTo>
                  <a:pt x="18896" y="13931"/>
                  <a:pt x="21600" y="10917"/>
                  <a:pt x="21600" y="7233"/>
                </a:cubicBezTo>
                <a:cubicBezTo>
                  <a:pt x="21567" y="3215"/>
                  <a:pt x="18440" y="0"/>
                  <a:pt x="14563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A3A5663-E946-D3EB-4069-6D5B76942D29}"/>
              </a:ext>
            </a:extLst>
          </p:cNvPr>
          <p:cNvSpPr txBox="1"/>
          <p:nvPr/>
        </p:nvSpPr>
        <p:spPr>
          <a:xfrm>
            <a:off x="6407861" y="1559115"/>
            <a:ext cx="50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03</a:t>
            </a:r>
          </a:p>
        </p:txBody>
      </p:sp>
      <p:sp>
        <p:nvSpPr>
          <p:cNvPr id="57" name="Shape">
            <a:extLst>
              <a:ext uri="{FF2B5EF4-FFF2-40B4-BE49-F238E27FC236}">
                <a16:creationId xmlns:a16="http://schemas.microsoft.com/office/drawing/2014/main" id="{2E69AE50-49C0-3066-1420-DFDC78BFFA98}"/>
              </a:ext>
            </a:extLst>
          </p:cNvPr>
          <p:cNvSpPr/>
          <p:nvPr/>
        </p:nvSpPr>
        <p:spPr>
          <a:xfrm>
            <a:off x="9266226" y="1089932"/>
            <a:ext cx="2304149" cy="1998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63" y="0"/>
                </a:moveTo>
                <a:lnTo>
                  <a:pt x="7070" y="0"/>
                </a:lnTo>
                <a:cubicBezTo>
                  <a:pt x="3160" y="0"/>
                  <a:pt x="0" y="3248"/>
                  <a:pt x="0" y="7267"/>
                </a:cubicBezTo>
                <a:lnTo>
                  <a:pt x="0" y="14433"/>
                </a:lnTo>
                <a:lnTo>
                  <a:pt x="0" y="21600"/>
                </a:lnTo>
                <a:cubicBezTo>
                  <a:pt x="0" y="17916"/>
                  <a:pt x="2704" y="14869"/>
                  <a:pt x="6190" y="14433"/>
                </a:cubicBezTo>
                <a:cubicBezTo>
                  <a:pt x="6451" y="14400"/>
                  <a:pt x="6744" y="14367"/>
                  <a:pt x="7037" y="14367"/>
                </a:cubicBezTo>
                <a:lnTo>
                  <a:pt x="15410" y="14367"/>
                </a:lnTo>
                <a:cubicBezTo>
                  <a:pt x="18896" y="13931"/>
                  <a:pt x="21600" y="10917"/>
                  <a:pt x="21600" y="7233"/>
                </a:cubicBezTo>
                <a:cubicBezTo>
                  <a:pt x="21567" y="3215"/>
                  <a:pt x="18440" y="0"/>
                  <a:pt x="14563" y="0"/>
                </a:cubicBezTo>
                <a:close/>
              </a:path>
            </a:pathLst>
          </a:custGeom>
          <a:solidFill>
            <a:srgbClr val="00A9FF"/>
          </a:solidFill>
          <a:ln w="12700">
            <a:miter lim="400000"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dirty="0">
              <a:latin typeface="Work Sans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A418E7-12DB-3AE1-56B6-521A07A9FE26}"/>
              </a:ext>
            </a:extLst>
          </p:cNvPr>
          <p:cNvSpPr txBox="1"/>
          <p:nvPr/>
        </p:nvSpPr>
        <p:spPr>
          <a:xfrm>
            <a:off x="9335733" y="1559115"/>
            <a:ext cx="514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" pitchFamily="2" charset="0"/>
              </a:rPr>
              <a:t>04</a:t>
            </a:r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4294967295"/>
          </p:nvPr>
        </p:nvSpPr>
        <p:spPr>
          <a:xfrm>
            <a:off x="536191" y="2915792"/>
            <a:ext cx="2238488" cy="1600438"/>
          </a:xfrm>
          <a:prstGeom prst="rect">
            <a:avLst/>
          </a:prstGeom>
        </p:spPr>
        <p:txBody>
          <a:bodyPr spcFirstLastPara="1" wrap="square" lIns="45720" tIns="45720" rIns="45720" bIns="45720" anchor="t" anchorCtr="0">
            <a:spAutoFit/>
          </a:bodyPr>
          <a:lstStyle/>
          <a:p>
            <a:pPr algn="ctr">
              <a:buSzPct val="100000"/>
            </a:pPr>
            <a:r>
              <a:rPr lang="en-GB" b="1" dirty="0">
                <a:latin typeface="Work Sans" pitchFamily="2" charset="0"/>
              </a:rPr>
              <a:t>Development Phase 1: </a:t>
            </a:r>
            <a:r>
              <a:rPr lang="en-GB" dirty="0">
                <a:latin typeface="Work Sans" pitchFamily="2" charset="0"/>
              </a:rPr>
              <a:t>Creating a solo report with the details provided by the startup founders. Using GPT4 and third party models to create solo reports.</a:t>
            </a:r>
          </a:p>
        </p:txBody>
      </p:sp>
      <p:sp>
        <p:nvSpPr>
          <p:cNvPr id="35" name="Google Shape;116;p23">
            <a:extLst>
              <a:ext uri="{FF2B5EF4-FFF2-40B4-BE49-F238E27FC236}">
                <a16:creationId xmlns:a16="http://schemas.microsoft.com/office/drawing/2014/main" id="{40AED116-62A1-76F4-AB86-8C4506EE932E}"/>
              </a:ext>
            </a:extLst>
          </p:cNvPr>
          <p:cNvSpPr txBox="1">
            <a:spLocks/>
          </p:cNvSpPr>
          <p:nvPr/>
        </p:nvSpPr>
        <p:spPr>
          <a:xfrm>
            <a:off x="3408560" y="2915792"/>
            <a:ext cx="2238488" cy="1169551"/>
          </a:xfrm>
          <a:prstGeom prst="rect">
            <a:avLst/>
          </a:prstGeom>
        </p:spPr>
        <p:txBody>
          <a:bodyPr spcFirstLastPara="1" wrap="square" lIns="45720" tIns="45720" rIns="45720" bIns="4572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GB" b="1" dirty="0">
                <a:latin typeface="Work Sans" pitchFamily="2" charset="0"/>
              </a:rPr>
              <a:t>Analyzing data </a:t>
            </a:r>
            <a:r>
              <a:rPr lang="en-GB" dirty="0">
                <a:latin typeface="Work Sans" pitchFamily="2" charset="0"/>
              </a:rPr>
              <a:t>provided and creating an accepted due diligence reports with clear formatting.</a:t>
            </a:r>
          </a:p>
        </p:txBody>
      </p:sp>
      <p:sp>
        <p:nvSpPr>
          <p:cNvPr id="36" name="Google Shape;116;p23">
            <a:extLst>
              <a:ext uri="{FF2B5EF4-FFF2-40B4-BE49-F238E27FC236}">
                <a16:creationId xmlns:a16="http://schemas.microsoft.com/office/drawing/2014/main" id="{9BBB8925-00FE-125D-7BA8-511B458894E7}"/>
              </a:ext>
            </a:extLst>
          </p:cNvPr>
          <p:cNvSpPr txBox="1">
            <a:spLocks/>
          </p:cNvSpPr>
          <p:nvPr/>
        </p:nvSpPr>
        <p:spPr>
          <a:xfrm>
            <a:off x="6371184" y="2915792"/>
            <a:ext cx="2238488" cy="738664"/>
          </a:xfrm>
          <a:prstGeom prst="rect">
            <a:avLst/>
          </a:prstGeom>
        </p:spPr>
        <p:txBody>
          <a:bodyPr spcFirstLastPara="1" wrap="square" lIns="45720" tIns="45720" rIns="45720" bIns="4572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GB" b="1" dirty="0">
                <a:latin typeface="Work Sans" pitchFamily="2" charset="0"/>
              </a:rPr>
              <a:t>Targeting seed round </a:t>
            </a:r>
            <a:r>
              <a:rPr lang="en-GB" dirty="0">
                <a:latin typeface="Work Sans" pitchFamily="2" charset="0"/>
              </a:rPr>
              <a:t>VCs targeting early stage startups. </a:t>
            </a:r>
          </a:p>
        </p:txBody>
      </p:sp>
      <p:sp>
        <p:nvSpPr>
          <p:cNvPr id="37" name="Google Shape;116;p23">
            <a:extLst>
              <a:ext uri="{FF2B5EF4-FFF2-40B4-BE49-F238E27FC236}">
                <a16:creationId xmlns:a16="http://schemas.microsoft.com/office/drawing/2014/main" id="{F3B7622C-D12C-95EF-C329-0A872219C187}"/>
              </a:ext>
            </a:extLst>
          </p:cNvPr>
          <p:cNvSpPr txBox="1">
            <a:spLocks/>
          </p:cNvSpPr>
          <p:nvPr/>
        </p:nvSpPr>
        <p:spPr>
          <a:xfrm>
            <a:off x="9299056" y="2915792"/>
            <a:ext cx="2238488" cy="523220"/>
          </a:xfrm>
          <a:prstGeom prst="rect">
            <a:avLst/>
          </a:prstGeom>
        </p:spPr>
        <p:txBody>
          <a:bodyPr spcFirstLastPara="1" wrap="square" lIns="45720" tIns="45720" rIns="45720" bIns="4572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100000"/>
            </a:pPr>
            <a:r>
              <a:rPr lang="en-GB" b="1" dirty="0">
                <a:latin typeface="Work Sans" pitchFamily="2" charset="0"/>
              </a:rPr>
              <a:t>Getting the feedback, </a:t>
            </a:r>
            <a:r>
              <a:rPr lang="en-GB" dirty="0">
                <a:latin typeface="Work Sans" pitchFamily="2" charset="0"/>
              </a:rPr>
              <a:t>to add more features. </a:t>
            </a:r>
          </a:p>
        </p:txBody>
      </p:sp>
      <p:grpSp>
        <p:nvGrpSpPr>
          <p:cNvPr id="63" name="Shape 4033">
            <a:extLst>
              <a:ext uri="{FF2B5EF4-FFF2-40B4-BE49-F238E27FC236}">
                <a16:creationId xmlns:a16="http://schemas.microsoft.com/office/drawing/2014/main" id="{2AF9D905-2B0E-8E4E-F534-2F842E3F1DB7}"/>
              </a:ext>
            </a:extLst>
          </p:cNvPr>
          <p:cNvGrpSpPr/>
          <p:nvPr/>
        </p:nvGrpSpPr>
        <p:grpSpPr>
          <a:xfrm>
            <a:off x="1277601" y="1442922"/>
            <a:ext cx="853185" cy="632495"/>
            <a:chOff x="1402052" y="3714623"/>
            <a:chExt cx="1024991" cy="759861"/>
          </a:xfrm>
          <a:solidFill>
            <a:schemeClr val="bg1"/>
          </a:solidFill>
        </p:grpSpPr>
        <p:sp>
          <p:nvSpPr>
            <p:cNvPr id="64" name="Shape 4034">
              <a:extLst>
                <a:ext uri="{FF2B5EF4-FFF2-40B4-BE49-F238E27FC236}">
                  <a16:creationId xmlns:a16="http://schemas.microsoft.com/office/drawing/2014/main" id="{2FD56C15-B03F-6E55-AEBF-CBFDA4FB312D}"/>
                </a:ext>
              </a:extLst>
            </p:cNvPr>
            <p:cNvSpPr/>
            <p:nvPr/>
          </p:nvSpPr>
          <p:spPr>
            <a:xfrm>
              <a:off x="1402052" y="3714623"/>
              <a:ext cx="522110" cy="535498"/>
            </a:xfrm>
            <a:custGeom>
              <a:avLst/>
              <a:gdLst/>
              <a:ahLst/>
              <a:cxnLst/>
              <a:rect l="0" t="0" r="0" b="0"/>
              <a:pathLst>
                <a:path w="786" h="802" extrusionOk="0">
                  <a:moveTo>
                    <a:pt x="482" y="156"/>
                  </a:moveTo>
                  <a:lnTo>
                    <a:pt x="482" y="156"/>
                  </a:lnTo>
                  <a:lnTo>
                    <a:pt x="484" y="180"/>
                  </a:lnTo>
                  <a:lnTo>
                    <a:pt x="490" y="204"/>
                  </a:lnTo>
                  <a:lnTo>
                    <a:pt x="490" y="204"/>
                  </a:lnTo>
                  <a:lnTo>
                    <a:pt x="196" y="496"/>
                  </a:lnTo>
                  <a:lnTo>
                    <a:pt x="196" y="496"/>
                  </a:lnTo>
                  <a:lnTo>
                    <a:pt x="172" y="490"/>
                  </a:lnTo>
                  <a:lnTo>
                    <a:pt x="148" y="488"/>
                  </a:lnTo>
                  <a:lnTo>
                    <a:pt x="148" y="488"/>
                  </a:lnTo>
                  <a:lnTo>
                    <a:pt x="126" y="490"/>
                  </a:lnTo>
                  <a:lnTo>
                    <a:pt x="104" y="496"/>
                  </a:lnTo>
                  <a:lnTo>
                    <a:pt x="82" y="504"/>
                  </a:lnTo>
                  <a:lnTo>
                    <a:pt x="62" y="514"/>
                  </a:lnTo>
                  <a:lnTo>
                    <a:pt x="44" y="528"/>
                  </a:lnTo>
                  <a:lnTo>
                    <a:pt x="28" y="544"/>
                  </a:lnTo>
                  <a:lnTo>
                    <a:pt x="16" y="562"/>
                  </a:lnTo>
                  <a:lnTo>
                    <a:pt x="4" y="582"/>
                  </a:lnTo>
                  <a:lnTo>
                    <a:pt x="0" y="592"/>
                  </a:lnTo>
                  <a:lnTo>
                    <a:pt x="0" y="592"/>
                  </a:lnTo>
                  <a:lnTo>
                    <a:pt x="140" y="592"/>
                  </a:lnTo>
                  <a:lnTo>
                    <a:pt x="140" y="592"/>
                  </a:lnTo>
                  <a:lnTo>
                    <a:pt x="191" y="641"/>
                  </a:lnTo>
                  <a:lnTo>
                    <a:pt x="140" y="698"/>
                  </a:lnTo>
                  <a:lnTo>
                    <a:pt x="140" y="698"/>
                  </a:lnTo>
                  <a:lnTo>
                    <a:pt x="0" y="698"/>
                  </a:lnTo>
                  <a:lnTo>
                    <a:pt x="4" y="708"/>
                  </a:lnTo>
                  <a:lnTo>
                    <a:pt x="4" y="708"/>
                  </a:lnTo>
                  <a:lnTo>
                    <a:pt x="16" y="728"/>
                  </a:lnTo>
                  <a:lnTo>
                    <a:pt x="28" y="746"/>
                  </a:lnTo>
                  <a:lnTo>
                    <a:pt x="44" y="762"/>
                  </a:lnTo>
                  <a:lnTo>
                    <a:pt x="62" y="776"/>
                  </a:lnTo>
                  <a:lnTo>
                    <a:pt x="82" y="786"/>
                  </a:lnTo>
                  <a:lnTo>
                    <a:pt x="104" y="794"/>
                  </a:lnTo>
                  <a:lnTo>
                    <a:pt x="126" y="800"/>
                  </a:lnTo>
                  <a:lnTo>
                    <a:pt x="148" y="802"/>
                  </a:lnTo>
                  <a:lnTo>
                    <a:pt x="148" y="802"/>
                  </a:lnTo>
                  <a:lnTo>
                    <a:pt x="164" y="800"/>
                  </a:lnTo>
                  <a:lnTo>
                    <a:pt x="180" y="798"/>
                  </a:lnTo>
                  <a:lnTo>
                    <a:pt x="194" y="794"/>
                  </a:lnTo>
                  <a:lnTo>
                    <a:pt x="208" y="790"/>
                  </a:lnTo>
                  <a:lnTo>
                    <a:pt x="222" y="782"/>
                  </a:lnTo>
                  <a:lnTo>
                    <a:pt x="236" y="774"/>
                  </a:lnTo>
                  <a:lnTo>
                    <a:pt x="248" y="766"/>
                  </a:lnTo>
                  <a:lnTo>
                    <a:pt x="258" y="756"/>
                  </a:lnTo>
                  <a:lnTo>
                    <a:pt x="268" y="744"/>
                  </a:lnTo>
                  <a:lnTo>
                    <a:pt x="278" y="732"/>
                  </a:lnTo>
                  <a:lnTo>
                    <a:pt x="286" y="720"/>
                  </a:lnTo>
                  <a:lnTo>
                    <a:pt x="292" y="706"/>
                  </a:lnTo>
                  <a:lnTo>
                    <a:pt x="298" y="692"/>
                  </a:lnTo>
                  <a:lnTo>
                    <a:pt x="302" y="676"/>
                  </a:lnTo>
                  <a:lnTo>
                    <a:pt x="304" y="662"/>
                  </a:lnTo>
                  <a:lnTo>
                    <a:pt x="304" y="646"/>
                  </a:lnTo>
                  <a:lnTo>
                    <a:pt x="304" y="646"/>
                  </a:lnTo>
                  <a:lnTo>
                    <a:pt x="304" y="630"/>
                  </a:lnTo>
                  <a:lnTo>
                    <a:pt x="302" y="616"/>
                  </a:lnTo>
                  <a:lnTo>
                    <a:pt x="298" y="602"/>
                  </a:lnTo>
                  <a:lnTo>
                    <a:pt x="294" y="588"/>
                  </a:lnTo>
                  <a:lnTo>
                    <a:pt x="294" y="588"/>
                  </a:lnTo>
                  <a:lnTo>
                    <a:pt x="580" y="300"/>
                  </a:lnTo>
                  <a:lnTo>
                    <a:pt x="580" y="300"/>
                  </a:lnTo>
                  <a:lnTo>
                    <a:pt x="594" y="306"/>
                  </a:lnTo>
                  <a:lnTo>
                    <a:pt x="608" y="310"/>
                  </a:lnTo>
                  <a:lnTo>
                    <a:pt x="624" y="312"/>
                  </a:lnTo>
                  <a:lnTo>
                    <a:pt x="638" y="312"/>
                  </a:lnTo>
                  <a:lnTo>
                    <a:pt x="638" y="312"/>
                  </a:lnTo>
                  <a:lnTo>
                    <a:pt x="660" y="310"/>
                  </a:lnTo>
                  <a:lnTo>
                    <a:pt x="682" y="306"/>
                  </a:lnTo>
                  <a:lnTo>
                    <a:pt x="704" y="298"/>
                  </a:lnTo>
                  <a:lnTo>
                    <a:pt x="724" y="286"/>
                  </a:lnTo>
                  <a:lnTo>
                    <a:pt x="742" y="272"/>
                  </a:lnTo>
                  <a:lnTo>
                    <a:pt x="756" y="256"/>
                  </a:lnTo>
                  <a:lnTo>
                    <a:pt x="770" y="238"/>
                  </a:lnTo>
                  <a:lnTo>
                    <a:pt x="782" y="218"/>
                  </a:lnTo>
                  <a:lnTo>
                    <a:pt x="786" y="208"/>
                  </a:lnTo>
                  <a:lnTo>
                    <a:pt x="786" y="208"/>
                  </a:lnTo>
                  <a:lnTo>
                    <a:pt x="646" y="208"/>
                  </a:lnTo>
                  <a:lnTo>
                    <a:pt x="646" y="208"/>
                  </a:lnTo>
                  <a:lnTo>
                    <a:pt x="605" y="155"/>
                  </a:lnTo>
                  <a:lnTo>
                    <a:pt x="646" y="102"/>
                  </a:lnTo>
                  <a:lnTo>
                    <a:pt x="646" y="102"/>
                  </a:lnTo>
                  <a:lnTo>
                    <a:pt x="786" y="102"/>
                  </a:lnTo>
                  <a:lnTo>
                    <a:pt x="782" y="92"/>
                  </a:lnTo>
                  <a:lnTo>
                    <a:pt x="782" y="92"/>
                  </a:lnTo>
                  <a:lnTo>
                    <a:pt x="770" y="72"/>
                  </a:lnTo>
                  <a:lnTo>
                    <a:pt x="756" y="54"/>
                  </a:lnTo>
                  <a:lnTo>
                    <a:pt x="742" y="38"/>
                  </a:lnTo>
                  <a:lnTo>
                    <a:pt x="724" y="24"/>
                  </a:lnTo>
                  <a:lnTo>
                    <a:pt x="704" y="14"/>
                  </a:lnTo>
                  <a:lnTo>
                    <a:pt x="682" y="6"/>
                  </a:lnTo>
                  <a:lnTo>
                    <a:pt x="660" y="0"/>
                  </a:lnTo>
                  <a:lnTo>
                    <a:pt x="638" y="0"/>
                  </a:lnTo>
                  <a:lnTo>
                    <a:pt x="638" y="0"/>
                  </a:lnTo>
                  <a:lnTo>
                    <a:pt x="622" y="0"/>
                  </a:lnTo>
                  <a:lnTo>
                    <a:pt x="606" y="2"/>
                  </a:lnTo>
                  <a:lnTo>
                    <a:pt x="592" y="6"/>
                  </a:lnTo>
                  <a:lnTo>
                    <a:pt x="576" y="12"/>
                  </a:lnTo>
                  <a:lnTo>
                    <a:pt x="564" y="18"/>
                  </a:lnTo>
                  <a:lnTo>
                    <a:pt x="550" y="26"/>
                  </a:lnTo>
                  <a:lnTo>
                    <a:pt x="538" y="34"/>
                  </a:lnTo>
                  <a:lnTo>
                    <a:pt x="528" y="44"/>
                  </a:lnTo>
                  <a:lnTo>
                    <a:pt x="518" y="56"/>
                  </a:lnTo>
                  <a:lnTo>
                    <a:pt x="508" y="68"/>
                  </a:lnTo>
                  <a:lnTo>
                    <a:pt x="500" y="82"/>
                  </a:lnTo>
                  <a:lnTo>
                    <a:pt x="494" y="94"/>
                  </a:lnTo>
                  <a:lnTo>
                    <a:pt x="488" y="110"/>
                  </a:lnTo>
                  <a:lnTo>
                    <a:pt x="484" y="124"/>
                  </a:lnTo>
                  <a:lnTo>
                    <a:pt x="482" y="140"/>
                  </a:lnTo>
                  <a:lnTo>
                    <a:pt x="482" y="156"/>
                  </a:lnTo>
                  <a:lnTo>
                    <a:pt x="482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50" tIns="46625" rIns="93250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" name="Shape 4035">
              <a:extLst>
                <a:ext uri="{FF2B5EF4-FFF2-40B4-BE49-F238E27FC236}">
                  <a16:creationId xmlns:a16="http://schemas.microsoft.com/office/drawing/2014/main" id="{B5B96A7B-3FD7-E7EC-7853-A55C757620AB}"/>
                </a:ext>
              </a:extLst>
            </p:cNvPr>
            <p:cNvGrpSpPr/>
            <p:nvPr/>
          </p:nvGrpSpPr>
          <p:grpSpPr>
            <a:xfrm>
              <a:off x="1615501" y="3771414"/>
              <a:ext cx="811542" cy="703070"/>
              <a:chOff x="4157663" y="3082925"/>
              <a:chExt cx="641350" cy="555626"/>
            </a:xfrm>
            <a:grpFill/>
          </p:grpSpPr>
          <p:sp>
            <p:nvSpPr>
              <p:cNvPr id="66" name="Shape 4036">
                <a:extLst>
                  <a:ext uri="{FF2B5EF4-FFF2-40B4-BE49-F238E27FC236}">
                    <a16:creationId xmlns:a16="http://schemas.microsoft.com/office/drawing/2014/main" id="{22885CEB-EAFC-2D1D-1B52-9FB8039ABC78}"/>
                  </a:ext>
                </a:extLst>
              </p:cNvPr>
              <p:cNvSpPr/>
              <p:nvPr/>
            </p:nvSpPr>
            <p:spPr>
              <a:xfrm>
                <a:off x="4487863" y="3082925"/>
                <a:ext cx="311150" cy="311150"/>
              </a:xfrm>
              <a:custGeom>
                <a:avLst/>
                <a:gdLst/>
                <a:ahLst/>
                <a:cxnLst/>
                <a:rect l="0" t="0" r="0" b="0"/>
                <a:pathLst>
                  <a:path w="83" h="83" extrusionOk="0">
                    <a:moveTo>
                      <a:pt x="39" y="0"/>
                    </a:moveTo>
                    <a:cubicBezTo>
                      <a:pt x="33" y="0"/>
                      <a:pt x="27" y="2"/>
                      <a:pt x="22" y="5"/>
                    </a:cubicBezTo>
                    <a:cubicBezTo>
                      <a:pt x="23" y="10"/>
                      <a:pt x="22" y="15"/>
                      <a:pt x="18" y="19"/>
                    </a:cubicBezTo>
                    <a:cubicBezTo>
                      <a:pt x="15" y="23"/>
                      <a:pt x="9" y="24"/>
                      <a:pt x="4" y="23"/>
                    </a:cubicBezTo>
                    <a:cubicBezTo>
                      <a:pt x="3" y="26"/>
                      <a:pt x="2" y="28"/>
                      <a:pt x="1" y="31"/>
                    </a:cubicBezTo>
                    <a:cubicBezTo>
                      <a:pt x="1" y="34"/>
                      <a:pt x="0" y="37"/>
                      <a:pt x="0" y="40"/>
                    </a:cubicBezTo>
                    <a:cubicBezTo>
                      <a:pt x="5" y="41"/>
                      <a:pt x="9" y="45"/>
                      <a:pt x="11" y="50"/>
                    </a:cubicBezTo>
                    <a:cubicBezTo>
                      <a:pt x="12" y="55"/>
                      <a:pt x="11" y="61"/>
                      <a:pt x="7" y="64"/>
                    </a:cubicBezTo>
                    <a:cubicBezTo>
                      <a:pt x="10" y="69"/>
                      <a:pt x="14" y="73"/>
                      <a:pt x="19" y="76"/>
                    </a:cubicBezTo>
                    <a:cubicBezTo>
                      <a:pt x="23" y="73"/>
                      <a:pt x="28" y="71"/>
                      <a:pt x="34" y="72"/>
                    </a:cubicBezTo>
                    <a:cubicBezTo>
                      <a:pt x="39" y="73"/>
                      <a:pt x="43" y="78"/>
                      <a:pt x="44" y="83"/>
                    </a:cubicBezTo>
                    <a:cubicBezTo>
                      <a:pt x="50" y="82"/>
                      <a:pt x="56" y="81"/>
                      <a:pt x="61" y="78"/>
                    </a:cubicBezTo>
                    <a:cubicBezTo>
                      <a:pt x="59" y="73"/>
                      <a:pt x="60" y="67"/>
                      <a:pt x="64" y="63"/>
                    </a:cubicBezTo>
                    <a:cubicBezTo>
                      <a:pt x="68" y="59"/>
                      <a:pt x="73" y="58"/>
                      <a:pt x="78" y="60"/>
                    </a:cubicBezTo>
                    <a:cubicBezTo>
                      <a:pt x="80" y="57"/>
                      <a:pt x="81" y="54"/>
                      <a:pt x="81" y="51"/>
                    </a:cubicBezTo>
                    <a:cubicBezTo>
                      <a:pt x="82" y="48"/>
                      <a:pt x="83" y="45"/>
                      <a:pt x="83" y="42"/>
                    </a:cubicBezTo>
                    <a:cubicBezTo>
                      <a:pt x="82" y="42"/>
                      <a:pt x="82" y="42"/>
                      <a:pt x="81" y="42"/>
                    </a:cubicBezTo>
                    <a:cubicBezTo>
                      <a:pt x="77" y="41"/>
                      <a:pt x="73" y="37"/>
                      <a:pt x="72" y="32"/>
                    </a:cubicBezTo>
                    <a:cubicBezTo>
                      <a:pt x="70" y="27"/>
                      <a:pt x="72" y="22"/>
                      <a:pt x="76" y="18"/>
                    </a:cubicBezTo>
                    <a:cubicBezTo>
                      <a:pt x="72" y="13"/>
                      <a:pt x="68" y="9"/>
                      <a:pt x="63" y="6"/>
                    </a:cubicBezTo>
                    <a:cubicBezTo>
                      <a:pt x="60" y="10"/>
                      <a:pt x="54" y="11"/>
                      <a:pt x="49" y="10"/>
                    </a:cubicBezTo>
                    <a:cubicBezTo>
                      <a:pt x="44" y="9"/>
                      <a:pt x="40" y="5"/>
                      <a:pt x="39" y="0"/>
                    </a:cubicBezTo>
                    <a:close/>
                    <a:moveTo>
                      <a:pt x="42" y="28"/>
                    </a:moveTo>
                    <a:cubicBezTo>
                      <a:pt x="43" y="28"/>
                      <a:pt x="44" y="28"/>
                      <a:pt x="45" y="28"/>
                    </a:cubicBezTo>
                    <a:cubicBezTo>
                      <a:pt x="52" y="30"/>
                      <a:pt x="57" y="37"/>
                      <a:pt x="55" y="45"/>
                    </a:cubicBezTo>
                    <a:cubicBezTo>
                      <a:pt x="53" y="52"/>
                      <a:pt x="45" y="56"/>
                      <a:pt x="38" y="55"/>
                    </a:cubicBezTo>
                    <a:cubicBezTo>
                      <a:pt x="37" y="54"/>
                      <a:pt x="36" y="54"/>
                      <a:pt x="35" y="54"/>
                    </a:cubicBezTo>
                    <a:cubicBezTo>
                      <a:pt x="35" y="53"/>
                      <a:pt x="34" y="53"/>
                      <a:pt x="33" y="52"/>
                    </a:cubicBezTo>
                    <a:cubicBezTo>
                      <a:pt x="29" y="49"/>
                      <a:pt x="27" y="44"/>
                      <a:pt x="28" y="38"/>
                    </a:cubicBezTo>
                    <a:cubicBezTo>
                      <a:pt x="30" y="31"/>
                      <a:pt x="36" y="27"/>
                      <a:pt x="42" y="28"/>
                    </a:cubicBezTo>
                    <a:close/>
                    <a:moveTo>
                      <a:pt x="42" y="34"/>
                    </a:moveTo>
                    <a:cubicBezTo>
                      <a:pt x="38" y="34"/>
                      <a:pt x="35" y="36"/>
                      <a:pt x="34" y="40"/>
                    </a:cubicBezTo>
                    <a:cubicBezTo>
                      <a:pt x="34" y="42"/>
                      <a:pt x="35" y="45"/>
                      <a:pt x="37" y="47"/>
                    </a:cubicBezTo>
                    <a:cubicBezTo>
                      <a:pt x="38" y="48"/>
                      <a:pt x="39" y="48"/>
                      <a:pt x="40" y="48"/>
                    </a:cubicBezTo>
                    <a:cubicBezTo>
                      <a:pt x="43" y="49"/>
                      <a:pt x="47" y="47"/>
                      <a:pt x="48" y="43"/>
                    </a:cubicBezTo>
                    <a:cubicBezTo>
                      <a:pt x="49" y="39"/>
                      <a:pt x="47" y="35"/>
                      <a:pt x="43" y="34"/>
                    </a:cubicBezTo>
                    <a:cubicBezTo>
                      <a:pt x="43" y="34"/>
                      <a:pt x="42" y="34"/>
                      <a:pt x="42" y="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Shape 4037">
                <a:extLst>
                  <a:ext uri="{FF2B5EF4-FFF2-40B4-BE49-F238E27FC236}">
                    <a16:creationId xmlns:a16="http://schemas.microsoft.com/office/drawing/2014/main" id="{B6E077B9-E040-22FD-132A-1A6D0C729D15}"/>
                  </a:ext>
                </a:extLst>
              </p:cNvPr>
              <p:cNvSpPr/>
              <p:nvPr/>
            </p:nvSpPr>
            <p:spPr>
              <a:xfrm>
                <a:off x="4157663" y="3255963"/>
                <a:ext cx="396875" cy="382588"/>
              </a:xfrm>
              <a:custGeom>
                <a:avLst/>
                <a:gdLst/>
                <a:ahLst/>
                <a:cxnLst/>
                <a:rect l="0" t="0" r="0" b="0"/>
                <a:pathLst>
                  <a:path w="106" h="102" extrusionOk="0">
                    <a:moveTo>
                      <a:pt x="37" y="0"/>
                    </a:moveTo>
                    <a:cubicBezTo>
                      <a:pt x="29" y="2"/>
                      <a:pt x="23" y="6"/>
                      <a:pt x="17" y="12"/>
                    </a:cubicBezTo>
                    <a:cubicBezTo>
                      <a:pt x="21" y="17"/>
                      <a:pt x="21" y="25"/>
                      <a:pt x="17" y="31"/>
                    </a:cubicBezTo>
                    <a:cubicBezTo>
                      <a:pt x="14" y="37"/>
                      <a:pt x="7" y="40"/>
                      <a:pt x="1" y="40"/>
                    </a:cubicBezTo>
                    <a:cubicBezTo>
                      <a:pt x="0" y="44"/>
                      <a:pt x="0" y="47"/>
                      <a:pt x="0" y="51"/>
                    </a:cubicBezTo>
                    <a:cubicBezTo>
                      <a:pt x="0" y="55"/>
                      <a:pt x="0" y="59"/>
                      <a:pt x="1" y="63"/>
                    </a:cubicBezTo>
                    <a:cubicBezTo>
                      <a:pt x="7" y="62"/>
                      <a:pt x="14" y="65"/>
                      <a:pt x="17" y="72"/>
                    </a:cubicBezTo>
                    <a:cubicBezTo>
                      <a:pt x="21" y="78"/>
                      <a:pt x="21" y="85"/>
                      <a:pt x="17" y="91"/>
                    </a:cubicBezTo>
                    <a:cubicBezTo>
                      <a:pt x="23" y="96"/>
                      <a:pt x="29" y="99"/>
                      <a:pt x="37" y="102"/>
                    </a:cubicBezTo>
                    <a:cubicBezTo>
                      <a:pt x="40" y="96"/>
                      <a:pt x="46" y="92"/>
                      <a:pt x="53" y="92"/>
                    </a:cubicBezTo>
                    <a:cubicBezTo>
                      <a:pt x="60" y="92"/>
                      <a:pt x="66" y="96"/>
                      <a:pt x="69" y="102"/>
                    </a:cubicBezTo>
                    <a:cubicBezTo>
                      <a:pt x="77" y="99"/>
                      <a:pt x="83" y="96"/>
                      <a:pt x="89" y="91"/>
                    </a:cubicBezTo>
                    <a:cubicBezTo>
                      <a:pt x="85" y="85"/>
                      <a:pt x="85" y="78"/>
                      <a:pt x="88" y="72"/>
                    </a:cubicBezTo>
                    <a:cubicBezTo>
                      <a:pt x="92" y="66"/>
                      <a:pt x="98" y="62"/>
                      <a:pt x="105" y="62"/>
                    </a:cubicBezTo>
                    <a:cubicBezTo>
                      <a:pt x="106" y="59"/>
                      <a:pt x="106" y="55"/>
                      <a:pt x="106" y="51"/>
                    </a:cubicBezTo>
                    <a:cubicBezTo>
                      <a:pt x="106" y="47"/>
                      <a:pt x="106" y="43"/>
                      <a:pt x="105" y="40"/>
                    </a:cubicBezTo>
                    <a:cubicBezTo>
                      <a:pt x="104" y="40"/>
                      <a:pt x="104" y="40"/>
                      <a:pt x="103" y="40"/>
                    </a:cubicBezTo>
                    <a:cubicBezTo>
                      <a:pt x="97" y="39"/>
                      <a:pt x="92" y="36"/>
                      <a:pt x="88" y="31"/>
                    </a:cubicBezTo>
                    <a:cubicBezTo>
                      <a:pt x="85" y="24"/>
                      <a:pt x="85" y="17"/>
                      <a:pt x="89" y="11"/>
                    </a:cubicBezTo>
                    <a:cubicBezTo>
                      <a:pt x="83" y="6"/>
                      <a:pt x="76" y="2"/>
                      <a:pt x="69" y="0"/>
                    </a:cubicBezTo>
                    <a:cubicBezTo>
                      <a:pt x="66" y="6"/>
                      <a:pt x="60" y="10"/>
                      <a:pt x="53" y="10"/>
                    </a:cubicBezTo>
                    <a:cubicBezTo>
                      <a:pt x="46" y="10"/>
                      <a:pt x="40" y="6"/>
                      <a:pt x="37" y="0"/>
                    </a:cubicBezTo>
                    <a:close/>
                    <a:moveTo>
                      <a:pt x="52" y="32"/>
                    </a:moveTo>
                    <a:cubicBezTo>
                      <a:pt x="61" y="32"/>
                      <a:pt x="69" y="37"/>
                      <a:pt x="71" y="46"/>
                    </a:cubicBezTo>
                    <a:cubicBezTo>
                      <a:pt x="74" y="56"/>
                      <a:pt x="68" y="67"/>
                      <a:pt x="58" y="69"/>
                    </a:cubicBezTo>
                    <a:cubicBezTo>
                      <a:pt x="57" y="70"/>
                      <a:pt x="55" y="70"/>
                      <a:pt x="54" y="70"/>
                    </a:cubicBezTo>
                    <a:cubicBezTo>
                      <a:pt x="45" y="71"/>
                      <a:pt x="37" y="65"/>
                      <a:pt x="35" y="56"/>
                    </a:cubicBezTo>
                    <a:cubicBezTo>
                      <a:pt x="32" y="46"/>
                      <a:pt x="38" y="35"/>
                      <a:pt x="48" y="33"/>
                    </a:cubicBezTo>
                    <a:cubicBezTo>
                      <a:pt x="49" y="32"/>
                      <a:pt x="51" y="32"/>
                      <a:pt x="52" y="32"/>
                    </a:cubicBezTo>
                    <a:close/>
                    <a:moveTo>
                      <a:pt x="52" y="39"/>
                    </a:moveTo>
                    <a:cubicBezTo>
                      <a:pt x="51" y="39"/>
                      <a:pt x="51" y="39"/>
                      <a:pt x="50" y="39"/>
                    </a:cubicBezTo>
                    <a:cubicBezTo>
                      <a:pt x="43" y="41"/>
                      <a:pt x="39" y="48"/>
                      <a:pt x="41" y="54"/>
                    </a:cubicBezTo>
                    <a:cubicBezTo>
                      <a:pt x="42" y="59"/>
                      <a:pt x="46" y="63"/>
                      <a:pt x="51" y="64"/>
                    </a:cubicBezTo>
                    <a:cubicBezTo>
                      <a:pt x="53" y="64"/>
                      <a:pt x="55" y="64"/>
                      <a:pt x="56" y="63"/>
                    </a:cubicBezTo>
                    <a:cubicBezTo>
                      <a:pt x="63" y="61"/>
                      <a:pt x="67" y="54"/>
                      <a:pt x="65" y="48"/>
                    </a:cubicBezTo>
                    <a:cubicBezTo>
                      <a:pt x="64" y="42"/>
                      <a:pt x="58" y="38"/>
                      <a:pt x="52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3275" tIns="46625" rIns="93275" bIns="466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37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" name="Shape 3151">
            <a:extLst>
              <a:ext uri="{FF2B5EF4-FFF2-40B4-BE49-F238E27FC236}">
                <a16:creationId xmlns:a16="http://schemas.microsoft.com/office/drawing/2014/main" id="{6C32B75C-48A8-40FA-E455-A0B2764E9079}"/>
              </a:ext>
            </a:extLst>
          </p:cNvPr>
          <p:cNvSpPr/>
          <p:nvPr/>
        </p:nvSpPr>
        <p:spPr>
          <a:xfrm>
            <a:off x="4214117" y="1408431"/>
            <a:ext cx="835894" cy="701477"/>
          </a:xfrm>
          <a:custGeom>
            <a:avLst/>
            <a:gdLst/>
            <a:ahLst/>
            <a:cxnLst/>
            <a:rect l="0" t="0" r="0" b="0"/>
            <a:pathLst>
              <a:path w="483" h="406" extrusionOk="0">
                <a:moveTo>
                  <a:pt x="294" y="130"/>
                </a:moveTo>
                <a:cubicBezTo>
                  <a:pt x="216" y="195"/>
                  <a:pt x="216" y="195"/>
                  <a:pt x="216" y="195"/>
                </a:cubicBezTo>
                <a:cubicBezTo>
                  <a:pt x="225" y="206"/>
                  <a:pt x="225" y="206"/>
                  <a:pt x="225" y="206"/>
                </a:cubicBezTo>
                <a:cubicBezTo>
                  <a:pt x="291" y="152"/>
                  <a:pt x="291" y="152"/>
                  <a:pt x="291" y="152"/>
                </a:cubicBezTo>
                <a:cubicBezTo>
                  <a:pt x="330" y="206"/>
                  <a:pt x="330" y="206"/>
                  <a:pt x="330" y="206"/>
                </a:cubicBezTo>
                <a:cubicBezTo>
                  <a:pt x="409" y="131"/>
                  <a:pt x="409" y="131"/>
                  <a:pt x="409" y="131"/>
                </a:cubicBezTo>
                <a:cubicBezTo>
                  <a:pt x="422" y="145"/>
                  <a:pt x="422" y="145"/>
                  <a:pt x="422" y="145"/>
                </a:cubicBezTo>
                <a:cubicBezTo>
                  <a:pt x="433" y="94"/>
                  <a:pt x="433" y="94"/>
                  <a:pt x="433" y="94"/>
                </a:cubicBezTo>
                <a:cubicBezTo>
                  <a:pt x="384" y="105"/>
                  <a:pt x="384" y="105"/>
                  <a:pt x="384" y="105"/>
                </a:cubicBezTo>
                <a:cubicBezTo>
                  <a:pt x="399" y="121"/>
                  <a:pt x="399" y="121"/>
                  <a:pt x="399" y="121"/>
                </a:cubicBezTo>
                <a:cubicBezTo>
                  <a:pt x="332" y="184"/>
                  <a:pt x="332" y="184"/>
                  <a:pt x="332" y="184"/>
                </a:cubicBezTo>
                <a:lnTo>
                  <a:pt x="294" y="130"/>
                </a:lnTo>
                <a:close/>
                <a:moveTo>
                  <a:pt x="214" y="59"/>
                </a:moveTo>
                <a:cubicBezTo>
                  <a:pt x="302" y="59"/>
                  <a:pt x="302" y="59"/>
                  <a:pt x="302" y="59"/>
                </a:cubicBezTo>
                <a:cubicBezTo>
                  <a:pt x="302" y="49"/>
                  <a:pt x="302" y="49"/>
                  <a:pt x="302" y="49"/>
                </a:cubicBezTo>
                <a:cubicBezTo>
                  <a:pt x="214" y="49"/>
                  <a:pt x="214" y="49"/>
                  <a:pt x="214" y="49"/>
                </a:cubicBezTo>
                <a:lnTo>
                  <a:pt x="214" y="59"/>
                </a:lnTo>
                <a:close/>
                <a:moveTo>
                  <a:pt x="214" y="88"/>
                </a:moveTo>
                <a:cubicBezTo>
                  <a:pt x="302" y="88"/>
                  <a:pt x="302" y="88"/>
                  <a:pt x="302" y="88"/>
                </a:cubicBezTo>
                <a:cubicBezTo>
                  <a:pt x="302" y="64"/>
                  <a:pt x="302" y="64"/>
                  <a:pt x="302" y="64"/>
                </a:cubicBezTo>
                <a:cubicBezTo>
                  <a:pt x="214" y="64"/>
                  <a:pt x="214" y="64"/>
                  <a:pt x="214" y="64"/>
                </a:cubicBezTo>
                <a:lnTo>
                  <a:pt x="214" y="88"/>
                </a:lnTo>
                <a:close/>
                <a:moveTo>
                  <a:pt x="468" y="0"/>
                </a:moveTo>
                <a:cubicBezTo>
                  <a:pt x="180" y="0"/>
                  <a:pt x="180" y="0"/>
                  <a:pt x="180" y="0"/>
                </a:cubicBezTo>
                <a:cubicBezTo>
                  <a:pt x="172" y="0"/>
                  <a:pt x="166" y="7"/>
                  <a:pt x="166" y="15"/>
                </a:cubicBezTo>
                <a:cubicBezTo>
                  <a:pt x="166" y="94"/>
                  <a:pt x="166" y="94"/>
                  <a:pt x="166" y="94"/>
                </a:cubicBezTo>
                <a:cubicBezTo>
                  <a:pt x="171" y="96"/>
                  <a:pt x="176" y="99"/>
                  <a:pt x="180" y="103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468" y="15"/>
                  <a:pt x="468" y="15"/>
                  <a:pt x="468" y="15"/>
                </a:cubicBezTo>
                <a:cubicBezTo>
                  <a:pt x="468" y="308"/>
                  <a:pt x="468" y="308"/>
                  <a:pt x="468" y="308"/>
                </a:cubicBezTo>
                <a:cubicBezTo>
                  <a:pt x="276" y="308"/>
                  <a:pt x="276" y="308"/>
                  <a:pt x="276" y="308"/>
                </a:cubicBezTo>
                <a:cubicBezTo>
                  <a:pt x="276" y="312"/>
                  <a:pt x="276" y="316"/>
                  <a:pt x="276" y="322"/>
                </a:cubicBezTo>
                <a:cubicBezTo>
                  <a:pt x="468" y="322"/>
                  <a:pt x="468" y="322"/>
                  <a:pt x="468" y="322"/>
                </a:cubicBezTo>
                <a:cubicBezTo>
                  <a:pt x="477" y="322"/>
                  <a:pt x="483" y="316"/>
                  <a:pt x="483" y="308"/>
                </a:cubicBezTo>
                <a:cubicBezTo>
                  <a:pt x="483" y="15"/>
                  <a:pt x="483" y="15"/>
                  <a:pt x="483" y="15"/>
                </a:cubicBezTo>
                <a:cubicBezTo>
                  <a:pt x="483" y="7"/>
                  <a:pt x="477" y="0"/>
                  <a:pt x="468" y="0"/>
                </a:cubicBezTo>
                <a:close/>
                <a:moveTo>
                  <a:pt x="136" y="216"/>
                </a:moveTo>
                <a:cubicBezTo>
                  <a:pt x="170" y="216"/>
                  <a:pt x="197" y="189"/>
                  <a:pt x="197" y="155"/>
                </a:cubicBezTo>
                <a:cubicBezTo>
                  <a:pt x="197" y="121"/>
                  <a:pt x="170" y="94"/>
                  <a:pt x="136" y="94"/>
                </a:cubicBezTo>
                <a:cubicBezTo>
                  <a:pt x="102" y="94"/>
                  <a:pt x="75" y="121"/>
                  <a:pt x="75" y="155"/>
                </a:cubicBezTo>
                <a:cubicBezTo>
                  <a:pt x="75" y="189"/>
                  <a:pt x="102" y="216"/>
                  <a:pt x="136" y="216"/>
                </a:cubicBezTo>
                <a:close/>
                <a:moveTo>
                  <a:pt x="119" y="235"/>
                </a:moveTo>
                <a:cubicBezTo>
                  <a:pt x="119" y="238"/>
                  <a:pt x="119" y="238"/>
                  <a:pt x="119" y="238"/>
                </a:cubicBezTo>
                <a:cubicBezTo>
                  <a:pt x="119" y="246"/>
                  <a:pt x="126" y="253"/>
                  <a:pt x="134" y="253"/>
                </a:cubicBezTo>
                <a:cubicBezTo>
                  <a:pt x="138" y="253"/>
                  <a:pt x="138" y="253"/>
                  <a:pt x="138" y="253"/>
                </a:cubicBezTo>
                <a:cubicBezTo>
                  <a:pt x="146" y="253"/>
                  <a:pt x="153" y="246"/>
                  <a:pt x="153" y="238"/>
                </a:cubicBezTo>
                <a:cubicBezTo>
                  <a:pt x="153" y="235"/>
                  <a:pt x="153" y="235"/>
                  <a:pt x="153" y="235"/>
                </a:cubicBezTo>
                <a:cubicBezTo>
                  <a:pt x="153" y="235"/>
                  <a:pt x="153" y="235"/>
                  <a:pt x="153" y="234"/>
                </a:cubicBezTo>
                <a:cubicBezTo>
                  <a:pt x="119" y="234"/>
                  <a:pt x="119" y="234"/>
                  <a:pt x="119" y="234"/>
                </a:cubicBezTo>
                <a:cubicBezTo>
                  <a:pt x="119" y="235"/>
                  <a:pt x="119" y="235"/>
                  <a:pt x="119" y="235"/>
                </a:cubicBezTo>
                <a:close/>
                <a:moveTo>
                  <a:pt x="211" y="234"/>
                </a:moveTo>
                <a:cubicBezTo>
                  <a:pt x="211" y="234"/>
                  <a:pt x="211" y="235"/>
                  <a:pt x="211" y="235"/>
                </a:cubicBezTo>
                <a:cubicBezTo>
                  <a:pt x="211" y="235"/>
                  <a:pt x="210" y="235"/>
                  <a:pt x="210" y="235"/>
                </a:cubicBezTo>
                <a:cubicBezTo>
                  <a:pt x="190" y="235"/>
                  <a:pt x="190" y="235"/>
                  <a:pt x="190" y="235"/>
                </a:cubicBezTo>
                <a:cubicBezTo>
                  <a:pt x="151" y="314"/>
                  <a:pt x="151" y="314"/>
                  <a:pt x="151" y="314"/>
                </a:cubicBezTo>
                <a:cubicBezTo>
                  <a:pt x="151" y="275"/>
                  <a:pt x="151" y="275"/>
                  <a:pt x="151" y="275"/>
                </a:cubicBezTo>
                <a:cubicBezTo>
                  <a:pt x="151" y="268"/>
                  <a:pt x="145" y="262"/>
                  <a:pt x="137" y="262"/>
                </a:cubicBezTo>
                <a:cubicBezTo>
                  <a:pt x="134" y="262"/>
                  <a:pt x="134" y="262"/>
                  <a:pt x="134" y="262"/>
                </a:cubicBezTo>
                <a:cubicBezTo>
                  <a:pt x="127" y="262"/>
                  <a:pt x="121" y="268"/>
                  <a:pt x="121" y="275"/>
                </a:cubicBezTo>
                <a:cubicBezTo>
                  <a:pt x="121" y="314"/>
                  <a:pt x="121" y="314"/>
                  <a:pt x="121" y="314"/>
                </a:cubicBezTo>
                <a:cubicBezTo>
                  <a:pt x="82" y="235"/>
                  <a:pt x="82" y="235"/>
                  <a:pt x="82" y="235"/>
                </a:cubicBezTo>
                <a:cubicBezTo>
                  <a:pt x="61" y="235"/>
                  <a:pt x="61" y="235"/>
                  <a:pt x="61" y="235"/>
                </a:cubicBezTo>
                <a:cubicBezTo>
                  <a:pt x="61" y="235"/>
                  <a:pt x="61" y="235"/>
                  <a:pt x="61" y="235"/>
                </a:cubicBezTo>
                <a:cubicBezTo>
                  <a:pt x="61" y="235"/>
                  <a:pt x="61" y="234"/>
                  <a:pt x="60" y="234"/>
                </a:cubicBezTo>
                <a:cubicBezTo>
                  <a:pt x="28" y="234"/>
                  <a:pt x="1" y="260"/>
                  <a:pt x="1" y="293"/>
                </a:cubicBezTo>
                <a:cubicBezTo>
                  <a:pt x="1" y="293"/>
                  <a:pt x="1" y="351"/>
                  <a:pt x="0" y="406"/>
                </a:cubicBezTo>
                <a:cubicBezTo>
                  <a:pt x="48" y="406"/>
                  <a:pt x="48" y="406"/>
                  <a:pt x="48" y="406"/>
                </a:cubicBezTo>
                <a:cubicBezTo>
                  <a:pt x="48" y="332"/>
                  <a:pt x="48" y="332"/>
                  <a:pt x="48" y="332"/>
                </a:cubicBezTo>
                <a:cubicBezTo>
                  <a:pt x="63" y="332"/>
                  <a:pt x="63" y="332"/>
                  <a:pt x="63" y="332"/>
                </a:cubicBezTo>
                <a:cubicBezTo>
                  <a:pt x="63" y="406"/>
                  <a:pt x="63" y="406"/>
                  <a:pt x="63" y="406"/>
                </a:cubicBezTo>
                <a:cubicBezTo>
                  <a:pt x="210" y="406"/>
                  <a:pt x="210" y="406"/>
                  <a:pt x="210" y="406"/>
                </a:cubicBezTo>
                <a:cubicBezTo>
                  <a:pt x="210" y="332"/>
                  <a:pt x="210" y="332"/>
                  <a:pt x="210" y="332"/>
                </a:cubicBezTo>
                <a:cubicBezTo>
                  <a:pt x="224" y="332"/>
                  <a:pt x="224" y="332"/>
                  <a:pt x="224" y="332"/>
                </a:cubicBezTo>
                <a:cubicBezTo>
                  <a:pt x="224" y="406"/>
                  <a:pt x="224" y="406"/>
                  <a:pt x="224" y="406"/>
                </a:cubicBezTo>
                <a:cubicBezTo>
                  <a:pt x="269" y="406"/>
                  <a:pt x="269" y="406"/>
                  <a:pt x="269" y="406"/>
                </a:cubicBezTo>
                <a:cubicBezTo>
                  <a:pt x="270" y="351"/>
                  <a:pt x="270" y="293"/>
                  <a:pt x="270" y="293"/>
                </a:cubicBezTo>
                <a:cubicBezTo>
                  <a:pt x="270" y="260"/>
                  <a:pt x="244" y="234"/>
                  <a:pt x="211" y="234"/>
                </a:cubicBezTo>
                <a:close/>
                <a:moveTo>
                  <a:pt x="136" y="380"/>
                </a:moveTo>
                <a:cubicBezTo>
                  <a:pt x="132" y="380"/>
                  <a:pt x="129" y="377"/>
                  <a:pt x="129" y="373"/>
                </a:cubicBezTo>
                <a:cubicBezTo>
                  <a:pt x="129" y="369"/>
                  <a:pt x="132" y="365"/>
                  <a:pt x="136" y="365"/>
                </a:cubicBezTo>
                <a:cubicBezTo>
                  <a:pt x="140" y="365"/>
                  <a:pt x="143" y="369"/>
                  <a:pt x="143" y="373"/>
                </a:cubicBezTo>
                <a:cubicBezTo>
                  <a:pt x="143" y="377"/>
                  <a:pt x="140" y="380"/>
                  <a:pt x="136" y="3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37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" name="Shape 11495">
            <a:extLst>
              <a:ext uri="{FF2B5EF4-FFF2-40B4-BE49-F238E27FC236}">
                <a16:creationId xmlns:a16="http://schemas.microsoft.com/office/drawing/2014/main" id="{6B80C960-07BD-29E2-C8B9-E9FC809FBAC9}"/>
              </a:ext>
            </a:extLst>
          </p:cNvPr>
          <p:cNvGrpSpPr/>
          <p:nvPr/>
        </p:nvGrpSpPr>
        <p:grpSpPr>
          <a:xfrm>
            <a:off x="7201314" y="1405152"/>
            <a:ext cx="717242" cy="708035"/>
            <a:chOff x="2042318" y="952500"/>
            <a:chExt cx="4874127" cy="4811549"/>
          </a:xfrm>
          <a:solidFill>
            <a:schemeClr val="bg1"/>
          </a:solidFill>
        </p:grpSpPr>
        <p:sp>
          <p:nvSpPr>
            <p:cNvPr id="70" name="Shape 11496">
              <a:extLst>
                <a:ext uri="{FF2B5EF4-FFF2-40B4-BE49-F238E27FC236}">
                  <a16:creationId xmlns:a16="http://schemas.microsoft.com/office/drawing/2014/main" id="{6D071C2F-B38E-5863-4765-14D23C773A9F}"/>
                </a:ext>
              </a:extLst>
            </p:cNvPr>
            <p:cNvSpPr/>
            <p:nvPr/>
          </p:nvSpPr>
          <p:spPr>
            <a:xfrm>
              <a:off x="3883025" y="952500"/>
              <a:ext cx="2635250" cy="1321858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11497">
              <a:extLst>
                <a:ext uri="{FF2B5EF4-FFF2-40B4-BE49-F238E27FC236}">
                  <a16:creationId xmlns:a16="http://schemas.microsoft.com/office/drawing/2014/main" id="{8E651134-AFE5-1F74-FFCF-09C8526BA27F}"/>
                </a:ext>
              </a:extLst>
            </p:cNvPr>
            <p:cNvSpPr/>
            <p:nvPr/>
          </p:nvSpPr>
          <p:spPr>
            <a:xfrm>
              <a:off x="3883025" y="1986376"/>
              <a:ext cx="2635250" cy="770583"/>
            </a:xfrm>
            <a:custGeom>
              <a:avLst/>
              <a:gdLst/>
              <a:ahLst/>
              <a:cxnLst/>
              <a:rect l="0" t="0" r="0" b="0"/>
              <a:pathLst>
                <a:path w="2635250" h="770583" extrusionOk="0">
                  <a:moveTo>
                    <a:pt x="19606" y="0"/>
                  </a:moveTo>
                  <a:cubicBezTo>
                    <a:pt x="224014" y="244921"/>
                    <a:pt x="728188" y="417629"/>
                    <a:pt x="1317625" y="417629"/>
                  </a:cubicBezTo>
                  <a:cubicBezTo>
                    <a:pt x="1907062" y="417629"/>
                    <a:pt x="2411237" y="244921"/>
                    <a:pt x="2615645" y="0"/>
                  </a:cubicBezTo>
                  <a:cubicBezTo>
                    <a:pt x="2629018" y="35345"/>
                    <a:pt x="2635250" y="72134"/>
                    <a:pt x="2635250" y="109654"/>
                  </a:cubicBezTo>
                  <a:cubicBezTo>
                    <a:pt x="2635250" y="474675"/>
                    <a:pt x="2045329" y="770583"/>
                    <a:pt x="1317625" y="770583"/>
                  </a:cubicBezTo>
                  <a:cubicBezTo>
                    <a:pt x="589921" y="770583"/>
                    <a:pt x="0" y="474675"/>
                    <a:pt x="0" y="109654"/>
                  </a:cubicBezTo>
                  <a:cubicBezTo>
                    <a:pt x="0" y="72134"/>
                    <a:pt x="6233" y="35345"/>
                    <a:pt x="196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11498">
              <a:extLst>
                <a:ext uri="{FF2B5EF4-FFF2-40B4-BE49-F238E27FC236}">
                  <a16:creationId xmlns:a16="http://schemas.microsoft.com/office/drawing/2014/main" id="{BDB26E64-3330-6E63-BB43-0DF571D260C3}"/>
                </a:ext>
              </a:extLst>
            </p:cNvPr>
            <p:cNvSpPr/>
            <p:nvPr/>
          </p:nvSpPr>
          <p:spPr>
            <a:xfrm>
              <a:off x="3883025" y="2484577"/>
              <a:ext cx="2635250" cy="764507"/>
            </a:xfrm>
            <a:custGeom>
              <a:avLst/>
              <a:gdLst/>
              <a:ahLst/>
              <a:cxnLst/>
              <a:rect l="0" t="0" r="0" b="0"/>
              <a:pathLst>
                <a:path w="2635250" h="764507" extrusionOk="0">
                  <a:moveTo>
                    <a:pt x="17757" y="0"/>
                  </a:moveTo>
                  <a:cubicBezTo>
                    <a:pt x="220823" y="246216"/>
                    <a:pt x="726323" y="420019"/>
                    <a:pt x="1317625" y="420019"/>
                  </a:cubicBezTo>
                  <a:cubicBezTo>
                    <a:pt x="1908928" y="420019"/>
                    <a:pt x="2414428" y="246216"/>
                    <a:pt x="2617494" y="0"/>
                  </a:cubicBezTo>
                  <a:cubicBezTo>
                    <a:pt x="2629700" y="33418"/>
                    <a:pt x="2635250" y="68173"/>
                    <a:pt x="2635250" y="103578"/>
                  </a:cubicBezTo>
                  <a:cubicBezTo>
                    <a:pt x="2635250" y="468599"/>
                    <a:pt x="2045329" y="764507"/>
                    <a:pt x="1317625" y="764507"/>
                  </a:cubicBezTo>
                  <a:cubicBezTo>
                    <a:pt x="589921" y="764507"/>
                    <a:pt x="0" y="468599"/>
                    <a:pt x="0" y="103578"/>
                  </a:cubicBezTo>
                  <a:cubicBezTo>
                    <a:pt x="0" y="68173"/>
                    <a:pt x="5550" y="33418"/>
                    <a:pt x="17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11499">
              <a:extLst>
                <a:ext uri="{FF2B5EF4-FFF2-40B4-BE49-F238E27FC236}">
                  <a16:creationId xmlns:a16="http://schemas.microsoft.com/office/drawing/2014/main" id="{84C9136A-79E4-D90A-B7C4-3E80BB3C9D16}"/>
                </a:ext>
              </a:extLst>
            </p:cNvPr>
            <p:cNvSpPr/>
            <p:nvPr/>
          </p:nvSpPr>
          <p:spPr>
            <a:xfrm>
              <a:off x="3883025" y="2968969"/>
              <a:ext cx="2635250" cy="769065"/>
            </a:xfrm>
            <a:custGeom>
              <a:avLst/>
              <a:gdLst/>
              <a:ahLst/>
              <a:cxnLst/>
              <a:rect l="0" t="0" r="0" b="0"/>
              <a:pathLst>
                <a:path w="2635250" h="769065" extrusionOk="0">
                  <a:moveTo>
                    <a:pt x="19144" y="0"/>
                  </a:moveTo>
                  <a:cubicBezTo>
                    <a:pt x="223217" y="245246"/>
                    <a:pt x="727722" y="418227"/>
                    <a:pt x="1317625" y="418227"/>
                  </a:cubicBezTo>
                  <a:cubicBezTo>
                    <a:pt x="1907528" y="418227"/>
                    <a:pt x="2412034" y="245246"/>
                    <a:pt x="2616107" y="0"/>
                  </a:cubicBezTo>
                  <a:cubicBezTo>
                    <a:pt x="2629192" y="34862"/>
                    <a:pt x="2635250" y="71144"/>
                    <a:pt x="2635250" y="108136"/>
                  </a:cubicBezTo>
                  <a:cubicBezTo>
                    <a:pt x="2635250" y="473157"/>
                    <a:pt x="2045329" y="769065"/>
                    <a:pt x="1317625" y="769065"/>
                  </a:cubicBezTo>
                  <a:cubicBezTo>
                    <a:pt x="589921" y="769065"/>
                    <a:pt x="0" y="473157"/>
                    <a:pt x="0" y="108136"/>
                  </a:cubicBezTo>
                  <a:cubicBezTo>
                    <a:pt x="0" y="71144"/>
                    <a:pt x="6059" y="34862"/>
                    <a:pt x="191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11500">
              <a:extLst>
                <a:ext uri="{FF2B5EF4-FFF2-40B4-BE49-F238E27FC236}">
                  <a16:creationId xmlns:a16="http://schemas.microsoft.com/office/drawing/2014/main" id="{D5996E58-6153-7B63-587A-3E59A42479BC}"/>
                </a:ext>
              </a:extLst>
            </p:cNvPr>
            <p:cNvSpPr/>
            <p:nvPr/>
          </p:nvSpPr>
          <p:spPr>
            <a:xfrm>
              <a:off x="2042318" y="3617121"/>
              <a:ext cx="4874127" cy="2146928"/>
            </a:xfrm>
            <a:custGeom>
              <a:avLst/>
              <a:gdLst/>
              <a:ahLst/>
              <a:cxnLst/>
              <a:rect l="0" t="0" r="0" b="0"/>
              <a:pathLst>
                <a:path w="4874127" h="2146928" extrusionOk="0">
                  <a:moveTo>
                    <a:pt x="1716684" y="89888"/>
                  </a:moveTo>
                  <a:lnTo>
                    <a:pt x="1916907" y="100802"/>
                  </a:lnTo>
                  <a:cubicBezTo>
                    <a:pt x="2039144" y="114031"/>
                    <a:pt x="2148153" y="142077"/>
                    <a:pt x="2247107" y="173827"/>
                  </a:cubicBezTo>
                  <a:cubicBezTo>
                    <a:pt x="2346061" y="205577"/>
                    <a:pt x="2425965" y="253731"/>
                    <a:pt x="2510632" y="291302"/>
                  </a:cubicBezTo>
                  <a:cubicBezTo>
                    <a:pt x="2595299" y="328873"/>
                    <a:pt x="2677320" y="375969"/>
                    <a:pt x="2755107" y="399252"/>
                  </a:cubicBezTo>
                  <a:cubicBezTo>
                    <a:pt x="2832894" y="422535"/>
                    <a:pt x="2886869" y="420948"/>
                    <a:pt x="2977357" y="431002"/>
                  </a:cubicBezTo>
                  <a:cubicBezTo>
                    <a:pt x="3067845" y="441056"/>
                    <a:pt x="3190611" y="445290"/>
                    <a:pt x="3298032" y="459577"/>
                  </a:cubicBezTo>
                  <a:cubicBezTo>
                    <a:pt x="3405453" y="473864"/>
                    <a:pt x="3533776" y="496222"/>
                    <a:pt x="3621882" y="516727"/>
                  </a:cubicBezTo>
                  <a:cubicBezTo>
                    <a:pt x="3709988" y="537232"/>
                    <a:pt x="3770577" y="558797"/>
                    <a:pt x="3826669" y="582609"/>
                  </a:cubicBezTo>
                  <a:cubicBezTo>
                    <a:pt x="3882761" y="606421"/>
                    <a:pt x="3926946" y="625603"/>
                    <a:pt x="3958432" y="659602"/>
                  </a:cubicBezTo>
                  <a:cubicBezTo>
                    <a:pt x="3989918" y="693601"/>
                    <a:pt x="4013465" y="735273"/>
                    <a:pt x="4015582" y="786602"/>
                  </a:cubicBezTo>
                  <a:cubicBezTo>
                    <a:pt x="4017699" y="837932"/>
                    <a:pt x="4001824" y="918896"/>
                    <a:pt x="3971132" y="967579"/>
                  </a:cubicBezTo>
                  <a:cubicBezTo>
                    <a:pt x="3940440" y="1016262"/>
                    <a:pt x="3914511" y="1050127"/>
                    <a:pt x="3874294" y="1075527"/>
                  </a:cubicBezTo>
                  <a:cubicBezTo>
                    <a:pt x="3834077" y="1100927"/>
                    <a:pt x="3782749" y="1115347"/>
                    <a:pt x="3729832" y="1119977"/>
                  </a:cubicBezTo>
                  <a:lnTo>
                    <a:pt x="3556795" y="1103309"/>
                  </a:lnTo>
                  <a:cubicBezTo>
                    <a:pt x="3497925" y="1098282"/>
                    <a:pt x="3467365" y="1093915"/>
                    <a:pt x="3376613" y="1089814"/>
                  </a:cubicBezTo>
                  <a:lnTo>
                    <a:pt x="3012282" y="1078702"/>
                  </a:lnTo>
                  <a:cubicBezTo>
                    <a:pt x="2909756" y="1074204"/>
                    <a:pt x="2831307" y="1062827"/>
                    <a:pt x="2761457" y="1062827"/>
                  </a:cubicBezTo>
                  <a:cubicBezTo>
                    <a:pt x="2691607" y="1062827"/>
                    <a:pt x="2624932" y="1074469"/>
                    <a:pt x="2593182" y="1078702"/>
                  </a:cubicBezTo>
                  <a:cubicBezTo>
                    <a:pt x="2569370" y="1081877"/>
                    <a:pt x="2560440" y="1080885"/>
                    <a:pt x="2563714" y="1083762"/>
                  </a:cubicBezTo>
                  <a:lnTo>
                    <a:pt x="2570957" y="1088227"/>
                  </a:lnTo>
                  <a:cubicBezTo>
                    <a:pt x="2585774" y="1096694"/>
                    <a:pt x="2623345" y="1105690"/>
                    <a:pt x="2682082" y="1129502"/>
                  </a:cubicBezTo>
                  <a:cubicBezTo>
                    <a:pt x="2740819" y="1153314"/>
                    <a:pt x="2829720" y="1206760"/>
                    <a:pt x="2923382" y="1231102"/>
                  </a:cubicBezTo>
                  <a:cubicBezTo>
                    <a:pt x="3017045" y="1255444"/>
                    <a:pt x="3129757" y="1271848"/>
                    <a:pt x="3244057" y="1275552"/>
                  </a:cubicBezTo>
                  <a:cubicBezTo>
                    <a:pt x="3358357" y="1279256"/>
                    <a:pt x="3492765" y="1267614"/>
                    <a:pt x="3609182" y="1253327"/>
                  </a:cubicBezTo>
                  <a:cubicBezTo>
                    <a:pt x="3725599" y="1239040"/>
                    <a:pt x="3857890" y="1216285"/>
                    <a:pt x="3942557" y="1189827"/>
                  </a:cubicBezTo>
                  <a:cubicBezTo>
                    <a:pt x="4027224" y="1163369"/>
                    <a:pt x="4062678" y="1132148"/>
                    <a:pt x="4117182" y="1094577"/>
                  </a:cubicBezTo>
                  <a:cubicBezTo>
                    <a:pt x="4171686" y="1057006"/>
                    <a:pt x="4222486" y="998269"/>
                    <a:pt x="4269582" y="964402"/>
                  </a:cubicBezTo>
                  <a:cubicBezTo>
                    <a:pt x="4316678" y="930535"/>
                    <a:pt x="4346840" y="913073"/>
                    <a:pt x="4399757" y="891377"/>
                  </a:cubicBezTo>
                  <a:cubicBezTo>
                    <a:pt x="4452674" y="869681"/>
                    <a:pt x="4528874" y="839519"/>
                    <a:pt x="4587082" y="834227"/>
                  </a:cubicBezTo>
                  <a:cubicBezTo>
                    <a:pt x="4645290" y="828935"/>
                    <a:pt x="4706674" y="845340"/>
                    <a:pt x="4749007" y="859627"/>
                  </a:cubicBezTo>
                  <a:cubicBezTo>
                    <a:pt x="4791340" y="873914"/>
                    <a:pt x="4820445" y="894023"/>
                    <a:pt x="4841082" y="919952"/>
                  </a:cubicBezTo>
                  <a:cubicBezTo>
                    <a:pt x="4861720" y="945881"/>
                    <a:pt x="4871245" y="987685"/>
                    <a:pt x="4872832" y="1015202"/>
                  </a:cubicBezTo>
                  <a:cubicBezTo>
                    <a:pt x="4874419" y="1042719"/>
                    <a:pt x="4864365" y="1061240"/>
                    <a:pt x="4850607" y="1085052"/>
                  </a:cubicBezTo>
                  <a:cubicBezTo>
                    <a:pt x="4836849" y="1108864"/>
                    <a:pt x="4788695" y="1139556"/>
                    <a:pt x="4790282" y="1158077"/>
                  </a:cubicBezTo>
                  <a:cubicBezTo>
                    <a:pt x="4791869" y="1176598"/>
                    <a:pt x="4846903" y="1175539"/>
                    <a:pt x="4860132" y="1196177"/>
                  </a:cubicBezTo>
                  <a:cubicBezTo>
                    <a:pt x="4873361" y="1216815"/>
                    <a:pt x="4878653" y="1248035"/>
                    <a:pt x="4869657" y="1281902"/>
                  </a:cubicBezTo>
                  <a:cubicBezTo>
                    <a:pt x="4860661" y="1315769"/>
                    <a:pt x="4846374" y="1354398"/>
                    <a:pt x="4806157" y="1399377"/>
                  </a:cubicBezTo>
                  <a:cubicBezTo>
                    <a:pt x="4765940" y="1444356"/>
                    <a:pt x="4702440" y="1496744"/>
                    <a:pt x="4628357" y="1551777"/>
                  </a:cubicBezTo>
                  <a:cubicBezTo>
                    <a:pt x="4554274" y="1606810"/>
                    <a:pt x="4443678" y="1674014"/>
                    <a:pt x="4361657" y="1729577"/>
                  </a:cubicBezTo>
                  <a:cubicBezTo>
                    <a:pt x="4279636" y="1785140"/>
                    <a:pt x="4177507" y="1858696"/>
                    <a:pt x="4136232" y="1885154"/>
                  </a:cubicBezTo>
                  <a:cubicBezTo>
                    <a:pt x="4094957" y="1911612"/>
                    <a:pt x="4059503" y="1930132"/>
                    <a:pt x="4021932" y="1945477"/>
                  </a:cubicBezTo>
                  <a:cubicBezTo>
                    <a:pt x="3984361" y="1960822"/>
                    <a:pt x="3960020" y="1967702"/>
                    <a:pt x="3910807" y="1977227"/>
                  </a:cubicBezTo>
                  <a:cubicBezTo>
                    <a:pt x="3861594" y="1986752"/>
                    <a:pt x="3792803" y="1993102"/>
                    <a:pt x="3726657" y="2002627"/>
                  </a:cubicBezTo>
                  <a:lnTo>
                    <a:pt x="3513932" y="2034377"/>
                  </a:lnTo>
                  <a:cubicBezTo>
                    <a:pt x="3405453" y="2051310"/>
                    <a:pt x="3225536" y="2085706"/>
                    <a:pt x="3075782" y="2104227"/>
                  </a:cubicBezTo>
                  <a:cubicBezTo>
                    <a:pt x="2926028" y="2122748"/>
                    <a:pt x="2742407" y="2153969"/>
                    <a:pt x="2615407" y="2145502"/>
                  </a:cubicBezTo>
                  <a:cubicBezTo>
                    <a:pt x="2488407" y="2137035"/>
                    <a:pt x="2430199" y="2098935"/>
                    <a:pt x="2313782" y="2053427"/>
                  </a:cubicBezTo>
                  <a:cubicBezTo>
                    <a:pt x="2197365" y="2007919"/>
                    <a:pt x="2096295" y="1956590"/>
                    <a:pt x="1916907" y="1872452"/>
                  </a:cubicBezTo>
                  <a:lnTo>
                    <a:pt x="1237457" y="1548602"/>
                  </a:lnTo>
                  <a:cubicBezTo>
                    <a:pt x="1081353" y="1476635"/>
                    <a:pt x="1050062" y="1462348"/>
                    <a:pt x="980282" y="1440652"/>
                  </a:cubicBezTo>
                  <a:cubicBezTo>
                    <a:pt x="910503" y="1418957"/>
                    <a:pt x="849185" y="1422133"/>
                    <a:pt x="818780" y="1418429"/>
                  </a:cubicBezTo>
                  <a:lnTo>
                    <a:pt x="797852" y="1418429"/>
                  </a:lnTo>
                  <a:cubicBezTo>
                    <a:pt x="746488" y="1418429"/>
                    <a:pt x="704850" y="1376791"/>
                    <a:pt x="704850" y="1325427"/>
                  </a:cubicBezTo>
                  <a:lnTo>
                    <a:pt x="704850" y="334302"/>
                  </a:lnTo>
                  <a:cubicBezTo>
                    <a:pt x="704850" y="298639"/>
                    <a:pt x="724923" y="267664"/>
                    <a:pt x="754952" y="253126"/>
                  </a:cubicBezTo>
                  <a:cubicBezTo>
                    <a:pt x="777653" y="228870"/>
                    <a:pt x="795156" y="233072"/>
                    <a:pt x="862807" y="215102"/>
                  </a:cubicBezTo>
                  <a:cubicBezTo>
                    <a:pt x="930540" y="197110"/>
                    <a:pt x="1052778" y="165360"/>
                    <a:pt x="1161257" y="145252"/>
                  </a:cubicBezTo>
                  <a:cubicBezTo>
                    <a:pt x="1269736" y="125144"/>
                    <a:pt x="1387740" y="101860"/>
                    <a:pt x="1513682" y="94452"/>
                  </a:cubicBezTo>
                  <a:cubicBezTo>
                    <a:pt x="1576653" y="90748"/>
                    <a:pt x="1646900" y="89028"/>
                    <a:pt x="1716684" y="89888"/>
                  </a:cubicBezTo>
                  <a:close/>
                  <a:moveTo>
                    <a:pt x="93002" y="0"/>
                  </a:moveTo>
                  <a:lnTo>
                    <a:pt x="464998" y="0"/>
                  </a:lnTo>
                  <a:cubicBezTo>
                    <a:pt x="516362" y="0"/>
                    <a:pt x="558000" y="41638"/>
                    <a:pt x="558000" y="93002"/>
                  </a:cubicBezTo>
                  <a:lnTo>
                    <a:pt x="558000" y="1562998"/>
                  </a:lnTo>
                  <a:cubicBezTo>
                    <a:pt x="558000" y="1614362"/>
                    <a:pt x="516362" y="1656000"/>
                    <a:pt x="464998" y="1656000"/>
                  </a:cubicBezTo>
                  <a:lnTo>
                    <a:pt x="93002" y="1656000"/>
                  </a:lnTo>
                  <a:cubicBezTo>
                    <a:pt x="41638" y="1656000"/>
                    <a:pt x="0" y="1614362"/>
                    <a:pt x="0" y="1562998"/>
                  </a:cubicBezTo>
                  <a:lnTo>
                    <a:pt x="0" y="93002"/>
                  </a:lnTo>
                  <a:cubicBezTo>
                    <a:pt x="0" y="41638"/>
                    <a:pt x="41638" y="0"/>
                    <a:pt x="930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Shape 16956">
            <a:extLst>
              <a:ext uri="{FF2B5EF4-FFF2-40B4-BE49-F238E27FC236}">
                <a16:creationId xmlns:a16="http://schemas.microsoft.com/office/drawing/2014/main" id="{68978D8C-BBFD-30ED-E635-DB774013F1FF}"/>
              </a:ext>
            </a:extLst>
          </p:cNvPr>
          <p:cNvGrpSpPr/>
          <p:nvPr/>
        </p:nvGrpSpPr>
        <p:grpSpPr>
          <a:xfrm>
            <a:off x="10130847" y="1438081"/>
            <a:ext cx="713920" cy="642178"/>
            <a:chOff x="9561513" y="2174876"/>
            <a:chExt cx="647700" cy="582612"/>
          </a:xfrm>
          <a:solidFill>
            <a:schemeClr val="bg1"/>
          </a:solidFill>
        </p:grpSpPr>
        <p:sp>
          <p:nvSpPr>
            <p:cNvPr id="76" name="Shape 16957">
              <a:extLst>
                <a:ext uri="{FF2B5EF4-FFF2-40B4-BE49-F238E27FC236}">
                  <a16:creationId xmlns:a16="http://schemas.microsoft.com/office/drawing/2014/main" id="{218447E1-360B-80DE-36A0-E4F26FB34F0E}"/>
                </a:ext>
              </a:extLst>
            </p:cNvPr>
            <p:cNvSpPr/>
            <p:nvPr/>
          </p:nvSpPr>
          <p:spPr>
            <a:xfrm>
              <a:off x="9561513" y="2189163"/>
              <a:ext cx="452438" cy="568325"/>
            </a:xfrm>
            <a:custGeom>
              <a:avLst/>
              <a:gdLst/>
              <a:ahLst/>
              <a:cxnLst/>
              <a:rect l="0" t="0" r="0" b="0"/>
              <a:pathLst>
                <a:path w="351" h="440" extrusionOk="0">
                  <a:moveTo>
                    <a:pt x="287" y="261"/>
                  </a:moveTo>
                  <a:cubicBezTo>
                    <a:pt x="205" y="261"/>
                    <a:pt x="138" y="195"/>
                    <a:pt x="138" y="113"/>
                  </a:cubicBezTo>
                  <a:cubicBezTo>
                    <a:pt x="138" y="102"/>
                    <a:pt x="139" y="90"/>
                    <a:pt x="142" y="80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43" y="80"/>
                    <a:pt x="31" y="68"/>
                    <a:pt x="31" y="53"/>
                  </a:cubicBezTo>
                  <a:cubicBezTo>
                    <a:pt x="31" y="39"/>
                    <a:pt x="43" y="27"/>
                    <a:pt x="58" y="27"/>
                  </a:cubicBezTo>
                  <a:cubicBezTo>
                    <a:pt x="165" y="27"/>
                    <a:pt x="165" y="27"/>
                    <a:pt x="165" y="27"/>
                  </a:cubicBezTo>
                  <a:cubicBezTo>
                    <a:pt x="172" y="17"/>
                    <a:pt x="181" y="8"/>
                    <a:pt x="19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5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0" y="424"/>
                    <a:pt x="16" y="440"/>
                    <a:pt x="35" y="440"/>
                  </a:cubicBezTo>
                  <a:cubicBezTo>
                    <a:pt x="316" y="440"/>
                    <a:pt x="316" y="440"/>
                    <a:pt x="316" y="440"/>
                  </a:cubicBezTo>
                  <a:cubicBezTo>
                    <a:pt x="336" y="440"/>
                    <a:pt x="351" y="424"/>
                    <a:pt x="351" y="405"/>
                  </a:cubicBezTo>
                  <a:cubicBezTo>
                    <a:pt x="351" y="246"/>
                    <a:pt x="351" y="246"/>
                    <a:pt x="351" y="246"/>
                  </a:cubicBezTo>
                  <a:cubicBezTo>
                    <a:pt x="332" y="256"/>
                    <a:pt x="310" y="261"/>
                    <a:pt x="287" y="2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16958">
              <a:extLst>
                <a:ext uri="{FF2B5EF4-FFF2-40B4-BE49-F238E27FC236}">
                  <a16:creationId xmlns:a16="http://schemas.microsoft.com/office/drawing/2014/main" id="{06717DC1-9B3A-CBB7-5C5C-0802AEB52E68}"/>
                </a:ext>
              </a:extLst>
            </p:cNvPr>
            <p:cNvSpPr/>
            <p:nvPr/>
          </p:nvSpPr>
          <p:spPr>
            <a:xfrm>
              <a:off x="9771063" y="2174876"/>
              <a:ext cx="438150" cy="404813"/>
            </a:xfrm>
            <a:custGeom>
              <a:avLst/>
              <a:gdLst/>
              <a:ahLst/>
              <a:cxnLst/>
              <a:rect l="0" t="0" r="0" b="0"/>
              <a:pathLst>
                <a:path w="339" h="314" extrusionOk="0">
                  <a:moveTo>
                    <a:pt x="328" y="244"/>
                  </a:moveTo>
                  <a:cubicBezTo>
                    <a:pt x="237" y="183"/>
                    <a:pt x="237" y="183"/>
                    <a:pt x="237" y="183"/>
                  </a:cubicBezTo>
                  <a:cubicBezTo>
                    <a:pt x="236" y="183"/>
                    <a:pt x="236" y="183"/>
                    <a:pt x="236" y="182"/>
                  </a:cubicBezTo>
                  <a:cubicBezTo>
                    <a:pt x="244" y="165"/>
                    <a:pt x="249" y="146"/>
                    <a:pt x="250" y="126"/>
                  </a:cubicBezTo>
                  <a:cubicBezTo>
                    <a:pt x="250" y="57"/>
                    <a:pt x="194" y="1"/>
                    <a:pt x="126" y="1"/>
                  </a:cubicBezTo>
                  <a:cubicBezTo>
                    <a:pt x="57" y="0"/>
                    <a:pt x="1" y="56"/>
                    <a:pt x="1" y="124"/>
                  </a:cubicBezTo>
                  <a:cubicBezTo>
                    <a:pt x="0" y="193"/>
                    <a:pt x="56" y="249"/>
                    <a:pt x="124" y="250"/>
                  </a:cubicBezTo>
                  <a:cubicBezTo>
                    <a:pt x="153" y="250"/>
                    <a:pt x="179" y="240"/>
                    <a:pt x="200" y="224"/>
                  </a:cubicBezTo>
                  <a:cubicBezTo>
                    <a:pt x="200" y="225"/>
                    <a:pt x="201" y="225"/>
                    <a:pt x="201" y="225"/>
                  </a:cubicBezTo>
                  <a:cubicBezTo>
                    <a:pt x="276" y="305"/>
                    <a:pt x="276" y="305"/>
                    <a:pt x="276" y="305"/>
                  </a:cubicBezTo>
                  <a:cubicBezTo>
                    <a:pt x="286" y="314"/>
                    <a:pt x="301" y="313"/>
                    <a:pt x="310" y="303"/>
                  </a:cubicBezTo>
                  <a:cubicBezTo>
                    <a:pt x="331" y="277"/>
                    <a:pt x="331" y="277"/>
                    <a:pt x="331" y="277"/>
                  </a:cubicBezTo>
                  <a:cubicBezTo>
                    <a:pt x="339" y="267"/>
                    <a:pt x="338" y="252"/>
                    <a:pt x="328" y="244"/>
                  </a:cubicBezTo>
                  <a:close/>
                  <a:moveTo>
                    <a:pt x="124" y="218"/>
                  </a:moveTo>
                  <a:cubicBezTo>
                    <a:pt x="73" y="217"/>
                    <a:pt x="32" y="176"/>
                    <a:pt x="32" y="125"/>
                  </a:cubicBezTo>
                  <a:cubicBezTo>
                    <a:pt x="33" y="73"/>
                    <a:pt x="75" y="32"/>
                    <a:pt x="126" y="32"/>
                  </a:cubicBezTo>
                  <a:cubicBezTo>
                    <a:pt x="177" y="33"/>
                    <a:pt x="218" y="75"/>
                    <a:pt x="218" y="126"/>
                  </a:cubicBezTo>
                  <a:cubicBezTo>
                    <a:pt x="217" y="177"/>
                    <a:pt x="176" y="218"/>
                    <a:pt x="124" y="2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16959">
              <a:extLst>
                <a:ext uri="{FF2B5EF4-FFF2-40B4-BE49-F238E27FC236}">
                  <a16:creationId xmlns:a16="http://schemas.microsoft.com/office/drawing/2014/main" id="{82E73465-E72F-F81C-E131-52C1112A1AC9}"/>
                </a:ext>
              </a:extLst>
            </p:cNvPr>
            <p:cNvSpPr/>
            <p:nvPr/>
          </p:nvSpPr>
          <p:spPr>
            <a:xfrm>
              <a:off x="9852025" y="2297113"/>
              <a:ext cx="161925" cy="31750"/>
            </a:xfrm>
            <a:custGeom>
              <a:avLst/>
              <a:gdLst/>
              <a:ahLst/>
              <a:cxnLst/>
              <a:rect l="0" t="0" r="0" b="0"/>
              <a:pathLst>
                <a:path w="126" h="24" extrusionOk="0">
                  <a:moveTo>
                    <a:pt x="126" y="12"/>
                  </a:moveTo>
                  <a:cubicBezTo>
                    <a:pt x="126" y="19"/>
                    <a:pt x="120" y="24"/>
                    <a:pt x="112" y="24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6" y="23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4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20" y="0"/>
                    <a:pt x="126" y="6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16960">
              <a:extLst>
                <a:ext uri="{FF2B5EF4-FFF2-40B4-BE49-F238E27FC236}">
                  <a16:creationId xmlns:a16="http://schemas.microsoft.com/office/drawing/2014/main" id="{2759F710-27F8-3C37-4E54-BE64485AA7CF}"/>
                </a:ext>
              </a:extLst>
            </p:cNvPr>
            <p:cNvSpPr/>
            <p:nvPr/>
          </p:nvSpPr>
          <p:spPr>
            <a:xfrm>
              <a:off x="9901238" y="2352676"/>
              <a:ext cx="111125" cy="30163"/>
            </a:xfrm>
            <a:custGeom>
              <a:avLst/>
              <a:gdLst/>
              <a:ahLst/>
              <a:cxnLst/>
              <a:rect l="0" t="0" r="0" b="0"/>
              <a:pathLst>
                <a:path w="86" h="23" extrusionOk="0">
                  <a:moveTo>
                    <a:pt x="86" y="11"/>
                  </a:moveTo>
                  <a:cubicBezTo>
                    <a:pt x="86" y="18"/>
                    <a:pt x="81" y="23"/>
                    <a:pt x="74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81" y="0"/>
                    <a:pt x="86" y="5"/>
                    <a:pt x="86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3275" tIns="46625" rIns="93275" bIns="466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3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148" name="Picture 4" descr="The GPT-3 Model: What Does It Mean for Chatbots and Customer Service? | by  Dr Mark van Rijmenam, CSP | Artificial Intelligence in Plain English">
            <a:extLst>
              <a:ext uri="{FF2B5EF4-FFF2-40B4-BE49-F238E27FC236}">
                <a16:creationId xmlns:a16="http://schemas.microsoft.com/office/drawing/2014/main" id="{2673B426-33A3-F725-49D9-7333945D4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6"/>
          <a:stretch/>
        </p:blipFill>
        <p:spPr bwMode="auto">
          <a:xfrm>
            <a:off x="503361" y="4505667"/>
            <a:ext cx="2304149" cy="148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ue Diligence Services in Dubai, Singapore, India – IMC Group">
            <a:extLst>
              <a:ext uri="{FF2B5EF4-FFF2-40B4-BE49-F238E27FC236}">
                <a16:creationId xmlns:a16="http://schemas.microsoft.com/office/drawing/2014/main" id="{F942DF99-DA26-B823-B087-CA589287992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08" y="4505667"/>
            <a:ext cx="1968794" cy="162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tartup Funding Pre-Seed, Seed, Series A, B, C sorted out | AMgrade">
            <a:extLst>
              <a:ext uri="{FF2B5EF4-FFF2-40B4-BE49-F238E27FC236}">
                <a16:creationId xmlns:a16="http://schemas.microsoft.com/office/drawing/2014/main" id="{DD768B16-C001-7C90-E1FD-614102B59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3F0F7"/>
              </a:clrFrom>
              <a:clrTo>
                <a:srgbClr val="F3F0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53" y="4505667"/>
            <a:ext cx="2304149" cy="1534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Dialog with herself Royalty Free Vector Image - VectorStock">
            <a:extLst>
              <a:ext uri="{FF2B5EF4-FFF2-40B4-BE49-F238E27FC236}">
                <a16:creationId xmlns:a16="http://schemas.microsoft.com/office/drawing/2014/main" id="{305BA76A-C83A-6F0C-C2C1-F5D264AB0E8A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" t="8524" r="4715" b="14317"/>
          <a:stretch/>
        </p:blipFill>
        <p:spPr bwMode="auto">
          <a:xfrm>
            <a:off x="9433903" y="4505667"/>
            <a:ext cx="1968794" cy="162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50">
      <a:dk1>
        <a:sysClr val="windowText" lastClr="000000"/>
      </a:dk1>
      <a:lt1>
        <a:sysClr val="window" lastClr="FFFFFF"/>
      </a:lt1>
      <a:dk2>
        <a:srgbClr val="000000"/>
      </a:dk2>
      <a:lt2>
        <a:srgbClr val="E7E6E6"/>
      </a:lt2>
      <a:accent1>
        <a:srgbClr val="2A3950"/>
      </a:accent1>
      <a:accent2>
        <a:srgbClr val="006270"/>
      </a:accent2>
      <a:accent3>
        <a:srgbClr val="009394"/>
      </a:accent3>
      <a:accent4>
        <a:srgbClr val="00E0C7"/>
      </a:accent4>
      <a:accent5>
        <a:srgbClr val="AFF5FF"/>
      </a:accent5>
      <a:accent6>
        <a:srgbClr val="F3F3F3"/>
      </a:accent6>
      <a:hlink>
        <a:srgbClr val="0563C1"/>
      </a:hlink>
      <a:folHlink>
        <a:srgbClr val="954F72"/>
      </a:folHlink>
    </a:clrScheme>
    <a:fontScheme name="Custom 137">
      <a:majorFont>
        <a:latin typeface="Work Sans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49364</TotalTime>
  <Words>669</Words>
  <Application>Microsoft Macintosh PowerPoint</Application>
  <PresentationFormat>Widescreen</PresentationFormat>
  <Paragraphs>89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Lato</vt:lpstr>
      <vt:lpstr>Open Sans</vt:lpstr>
      <vt:lpstr>Calibri</vt:lpstr>
      <vt:lpstr>Montserrat</vt:lpstr>
      <vt:lpstr>Lato Heavy</vt:lpstr>
      <vt:lpstr>Wingdings</vt:lpstr>
      <vt:lpstr>Work Sans</vt:lpstr>
      <vt:lpstr>2_Office Theme</vt:lpstr>
      <vt:lpstr>SeedSmart</vt:lpstr>
      <vt:lpstr>Problem</vt:lpstr>
      <vt:lpstr>Solution</vt:lpstr>
      <vt:lpstr>Product</vt:lpstr>
      <vt:lpstr>How it works</vt:lpstr>
      <vt:lpstr>Advantage SeedSmart</vt:lpstr>
      <vt:lpstr>ML Models vs GPT4</vt:lpstr>
      <vt:lpstr>Business model</vt:lpstr>
      <vt:lpstr>Initial Go to Market</vt:lpstr>
      <vt:lpstr>KPIs or Roadmap ahead</vt:lpstr>
      <vt:lpstr>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Open-Finance made simple</dc:title>
  <dc:creator>Mahanth</dc:creator>
  <cp:lastModifiedBy>Gupta, Ishan</cp:lastModifiedBy>
  <cp:revision>1825</cp:revision>
  <dcterms:created xsi:type="dcterms:W3CDTF">2021-07-18T09:33:05Z</dcterms:created>
  <dcterms:modified xsi:type="dcterms:W3CDTF">2023-07-19T19:53:21Z</dcterms:modified>
</cp:coreProperties>
</file>